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3"/>
  </p:notesMasterIdLst>
  <p:sldIdLst>
    <p:sldId id="482" r:id="rId2"/>
    <p:sldId id="534" r:id="rId3"/>
    <p:sldId id="521" r:id="rId4"/>
    <p:sldId id="539" r:id="rId5"/>
    <p:sldId id="558" r:id="rId6"/>
    <p:sldId id="587" r:id="rId7"/>
    <p:sldId id="550" r:id="rId8"/>
    <p:sldId id="584" r:id="rId9"/>
    <p:sldId id="543" r:id="rId10"/>
    <p:sldId id="579" r:id="rId11"/>
    <p:sldId id="572" r:id="rId12"/>
    <p:sldId id="530" r:id="rId13"/>
    <p:sldId id="565" r:id="rId14"/>
    <p:sldId id="561" r:id="rId15"/>
    <p:sldId id="578" r:id="rId16"/>
    <p:sldId id="562" r:id="rId17"/>
    <p:sldId id="577" r:id="rId18"/>
    <p:sldId id="585" r:id="rId19"/>
    <p:sldId id="576" r:id="rId20"/>
    <p:sldId id="580" r:id="rId21"/>
    <p:sldId id="556" r:id="rId22"/>
    <p:sldId id="527" r:id="rId23"/>
    <p:sldId id="540" r:id="rId24"/>
    <p:sldId id="529" r:id="rId25"/>
    <p:sldId id="536" r:id="rId26"/>
    <p:sldId id="528" r:id="rId27"/>
    <p:sldId id="552" r:id="rId28"/>
    <p:sldId id="567" r:id="rId29"/>
    <p:sldId id="538" r:id="rId30"/>
    <p:sldId id="544" r:id="rId31"/>
    <p:sldId id="547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3108D97-FBD0-47DF-B167-7F733E12D028}">
          <p14:sldIdLst>
            <p14:sldId id="482"/>
            <p14:sldId id="534"/>
            <p14:sldId id="521"/>
            <p14:sldId id="539"/>
            <p14:sldId id="558"/>
            <p14:sldId id="587"/>
            <p14:sldId id="550"/>
            <p14:sldId id="584"/>
            <p14:sldId id="543"/>
            <p14:sldId id="579"/>
            <p14:sldId id="572"/>
            <p14:sldId id="530"/>
            <p14:sldId id="565"/>
            <p14:sldId id="561"/>
            <p14:sldId id="578"/>
            <p14:sldId id="562"/>
            <p14:sldId id="577"/>
            <p14:sldId id="585"/>
            <p14:sldId id="576"/>
            <p14:sldId id="580"/>
            <p14:sldId id="556"/>
            <p14:sldId id="527"/>
            <p14:sldId id="540"/>
            <p14:sldId id="529"/>
            <p14:sldId id="536"/>
            <p14:sldId id="528"/>
            <p14:sldId id="552"/>
            <p14:sldId id="567"/>
            <p14:sldId id="538"/>
            <p14:sldId id="544"/>
            <p14:sldId id="5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brarian" initials="L" lastIdx="1" clrIdx="0">
    <p:extLst>
      <p:ext uri="{19B8F6BF-5375-455C-9EA6-DF929625EA0E}">
        <p15:presenceInfo xmlns:p15="http://schemas.microsoft.com/office/powerpoint/2012/main" userId="Libra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C6256"/>
    <a:srgbClr val="FEBB00"/>
    <a:srgbClr val="FFEFBF"/>
    <a:srgbClr val="C09CD4"/>
    <a:srgbClr val="BC8B00"/>
    <a:srgbClr val="00B0F0"/>
    <a:srgbClr val="2D9843"/>
    <a:srgbClr val="D60000"/>
    <a:srgbClr val="262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46AD0-83D7-4D4C-87AD-2463A5816C27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A91D4-E1A3-4708-8B3E-6FAC8CDB25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2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E7988-41CA-45EB-A5B6-10F6C926D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C03A11-8570-4E5E-8A4A-E6BE92D94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125D9A-EFC6-40E2-A998-0901BA9D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9334-B189-4E25-9277-DDAD559ACA36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B5B9D3-484F-4439-8EF5-92575DD6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6FE797-E117-467E-8B4F-CE82260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1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787B3-6C22-4ECA-B93A-81498BB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10A29E-202C-4565-90A8-E34760894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4B08D0-C00A-44FF-8383-D8FB6D49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59189-869E-4CB3-92CF-6E16696022A1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FDBD23-3E3A-4FF6-89A3-E7FFDC19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A5E6A5-1AF6-41E1-A0ED-9839C0EB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92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4FDCF82-78C5-432C-A94D-53CF17ED3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62A0-0DD8-40E5-B0C9-5F8AF5088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352EED-3577-4FB0-A988-C5EA7F6E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449D4-3670-4728-AB4E-8CB42C7DE017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C27198-F616-4154-A42D-84CA2105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0A1F7-6F6F-40FA-B6E4-D0CF71EC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5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ра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7">
            <a:extLst>
              <a:ext uri="{FF2B5EF4-FFF2-40B4-BE49-F238E27FC236}">
                <a16:creationId xmlns:a16="http://schemas.microsoft.com/office/drawing/2014/main" id="{A93D9E29-BB79-4766-B858-DFA82991E20B}"/>
              </a:ext>
            </a:extLst>
          </p:cNvPr>
          <p:cNvSpPr/>
          <p:nvPr userDrawn="1"/>
        </p:nvSpPr>
        <p:spPr>
          <a:xfrm>
            <a:off x="0" y="-5186"/>
            <a:ext cx="12192000" cy="552202"/>
          </a:xfrm>
          <a:prstGeom prst="roundRect">
            <a:avLst>
              <a:gd name="adj" fmla="val 24552"/>
            </a:avLst>
          </a:prstGeom>
          <a:solidFill>
            <a:srgbClr val="FFFBF9"/>
          </a:solidFill>
          <a:ln w="19050">
            <a:solidFill>
              <a:srgbClr val="6F6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9FE6D45-1D04-472D-B170-2D0306FBE38C}"/>
              </a:ext>
            </a:extLst>
          </p:cNvPr>
          <p:cNvSpPr/>
          <p:nvPr userDrawn="1"/>
        </p:nvSpPr>
        <p:spPr>
          <a:xfrm>
            <a:off x="0" y="250802"/>
            <a:ext cx="12192000" cy="320633"/>
          </a:xfrm>
          <a:prstGeom prst="rect">
            <a:avLst/>
          </a:prstGeom>
          <a:solidFill>
            <a:srgbClr val="FFFBF9"/>
          </a:solidFill>
          <a:ln w="19050">
            <a:solidFill>
              <a:srgbClr val="6F6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23D097A-1875-4D77-88D0-2DF08EE44D0E}"/>
              </a:ext>
            </a:extLst>
          </p:cNvPr>
          <p:cNvSpPr/>
          <p:nvPr userDrawn="1"/>
        </p:nvSpPr>
        <p:spPr>
          <a:xfrm>
            <a:off x="12000" y="122819"/>
            <a:ext cx="12168000" cy="320633"/>
          </a:xfrm>
          <a:prstGeom prst="rect">
            <a:avLst/>
          </a:prstGeom>
          <a:solidFill>
            <a:srgbClr val="FFFBF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515178" y="53872"/>
            <a:ext cx="11161643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2</a:t>
            </a:r>
          </a:p>
        </p:txBody>
      </p:sp>
      <p:sp>
        <p:nvSpPr>
          <p:cNvPr id="12" name="Номер слайда 6"/>
          <p:cNvSpPr>
            <a:spLocks noGrp="1"/>
          </p:cNvSpPr>
          <p:nvPr>
            <p:ph type="sldNum" sz="quarter" idx="13"/>
          </p:nvPr>
        </p:nvSpPr>
        <p:spPr>
          <a:xfrm>
            <a:off x="11152414" y="6172201"/>
            <a:ext cx="838199" cy="51661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3FA27E8C-1FE8-9843-A47B-9490F8A0C55F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2525281" y="552202"/>
            <a:ext cx="7157356" cy="385989"/>
          </a:xfrm>
        </p:spPr>
        <p:txBody>
          <a:bodyPr>
            <a:noAutofit/>
          </a:bodyPr>
          <a:lstStyle>
            <a:lvl1pPr algn="ctr">
              <a:defRPr sz="1600" u="sng" spc="3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67009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ле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rgbClr val="FE0454"/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1</a:t>
            </a:r>
          </a:p>
        </p:txBody>
      </p:sp>
      <p:sp>
        <p:nvSpPr>
          <p:cNvPr id="15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69306" y="-1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2</a:t>
            </a: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146057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i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3</a:t>
            </a:r>
          </a:p>
        </p:txBody>
      </p:sp>
      <p:sp>
        <p:nvSpPr>
          <p:cNvPr id="17" name="Номер слайда 6"/>
          <p:cNvSpPr>
            <a:spLocks noGrp="1"/>
          </p:cNvSpPr>
          <p:nvPr>
            <p:ph type="sldNum" sz="quarter" idx="13"/>
          </p:nvPr>
        </p:nvSpPr>
        <p:spPr>
          <a:xfrm>
            <a:off x="11152414" y="6172201"/>
            <a:ext cx="838199" cy="51661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3FA27E8C-1FE8-9843-A47B-9490F8A0C55F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2525281" y="552202"/>
            <a:ext cx="7157356" cy="385989"/>
          </a:xfrm>
        </p:spPr>
        <p:txBody>
          <a:bodyPr>
            <a:noAutofit/>
          </a:bodyPr>
          <a:lstStyle>
            <a:lvl1pPr algn="ctr">
              <a:defRPr sz="1600" u="sng" spc="3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19753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нт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1</a:t>
            </a:r>
          </a:p>
        </p:txBody>
      </p:sp>
      <p:sp>
        <p:nvSpPr>
          <p:cNvPr id="9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69306" y="-1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rgbClr val="FE0454"/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2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146057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i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3</a:t>
            </a:r>
          </a:p>
        </p:txBody>
      </p:sp>
      <p:sp>
        <p:nvSpPr>
          <p:cNvPr id="13" name="Номер слайда 6"/>
          <p:cNvSpPr>
            <a:spLocks noGrp="1"/>
          </p:cNvSpPr>
          <p:nvPr>
            <p:ph type="sldNum" sz="quarter" idx="13"/>
          </p:nvPr>
        </p:nvSpPr>
        <p:spPr>
          <a:xfrm>
            <a:off x="11152414" y="6172201"/>
            <a:ext cx="838199" cy="51661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3FA27E8C-1FE8-9843-A47B-9490F8A0C55F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2525281" y="552202"/>
            <a:ext cx="7157356" cy="385989"/>
          </a:xfrm>
        </p:spPr>
        <p:txBody>
          <a:bodyPr>
            <a:noAutofit/>
          </a:bodyPr>
          <a:lstStyle>
            <a:lvl1pPr algn="ctr">
              <a:defRPr sz="1600" u="sng" spc="3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6300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а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1</a:t>
            </a:r>
          </a:p>
        </p:txBody>
      </p:sp>
      <p:sp>
        <p:nvSpPr>
          <p:cNvPr id="9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69306" y="-1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2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146057" y="0"/>
            <a:ext cx="4061860" cy="5195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i="0" baseline="0">
                <a:solidFill>
                  <a:srgbClr val="FE0454"/>
                </a:solidFill>
              </a:defRPr>
            </a:lvl1pPr>
          </a:lstStyle>
          <a:p>
            <a:pPr lvl="0"/>
            <a:r>
              <a:rPr lang="ru-RU" dirty="0" err="1"/>
              <a:t>Вкладочка</a:t>
            </a:r>
            <a:r>
              <a:rPr lang="ru-RU" dirty="0"/>
              <a:t> 3</a:t>
            </a:r>
          </a:p>
        </p:txBody>
      </p:sp>
      <p:sp>
        <p:nvSpPr>
          <p:cNvPr id="12" name="Номер слайда 6"/>
          <p:cNvSpPr>
            <a:spLocks noGrp="1"/>
          </p:cNvSpPr>
          <p:nvPr>
            <p:ph type="sldNum" sz="quarter" idx="13"/>
          </p:nvPr>
        </p:nvSpPr>
        <p:spPr>
          <a:xfrm>
            <a:off x="11152414" y="6172201"/>
            <a:ext cx="838199" cy="51661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3FA27E8C-1FE8-9843-A47B-9490F8A0C55F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2525281" y="552202"/>
            <a:ext cx="7157356" cy="385989"/>
          </a:xfrm>
        </p:spPr>
        <p:txBody>
          <a:bodyPr>
            <a:noAutofit/>
          </a:bodyPr>
          <a:lstStyle>
            <a:lvl1pPr algn="ctr">
              <a:defRPr sz="1600" u="sng" spc="3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9700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BCE7-AB73-409D-914F-6CBB84AA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79EA5-97AA-4999-B601-0AF6B197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6DE389-F6BD-4FFA-9AD9-C22A0B11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473B-94F4-4267-8027-0354DC0C3F71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FB2F48-38FE-48F4-B225-75E343C7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27EA5-4476-4509-B1F5-223FC464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4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D810C-9B23-44A4-A148-559BA741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41D9FC-D670-4271-8C5E-4F2790210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104EC8-C484-45D0-A69C-F6C86884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8745-E479-4BD2-A1C5-06CEC1DAEFA0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0A539D-1D15-4CEA-81E9-D3F6F9C7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70F815-4E6C-4C11-9F7B-8E462292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01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8187C-D0A0-446E-A923-60E9A1C4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C676F9-A399-463C-840F-44A8C39C5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0E8CE3-4995-4F5D-A97E-C749230BD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D3F068-7A08-4179-8371-20780D43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A77F-7A5A-444A-BC7A-3A6908F79C3D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895AD0-1523-46F0-93CB-AD72AFAB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0542D3-664C-4E82-96A2-D2D151B8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54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990C9-735F-4254-9D1A-7C117F1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2371D2-6EB4-46A6-A530-AD5F6040C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98A0F4-C74B-477B-BEC9-77FB7925E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3A4209-BDE2-4467-91BC-AD3A4AF39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97F12A-2A8A-42A4-8611-B34A3A900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172AC9-8471-40B9-B598-EAA94195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69A0-C07A-4709-9856-C33DA5EEE0FF}" type="datetime1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9EFE581-E608-4FAB-A6C2-DF9B640C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EEFB59-5C74-40AA-8878-9C0292F1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58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32800-543C-47B7-9A3E-BC872529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67C464-66EE-44E5-A12A-4383934F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BBDF4-D17F-49C7-B8AB-346A7C51A394}" type="datetime1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F6D157-279E-447C-A80D-BA165D0B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742485-6FDC-41FE-8E59-787F6C5E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49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1DC698-E93A-4A2F-BADD-AEC46E89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11A0-1693-430D-8A22-60D177172104}" type="datetime1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82CB2-38F4-4BDC-8DB9-2F5692E2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654ADB-D928-4E80-8F6F-170170AF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09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3265A-131D-471C-A27D-A19941D5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2E7E9-5A4D-4835-A30C-96B1901E8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DB05D-A1E5-4038-912A-D7D1D8A8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6AA16A-499F-42AE-886C-F62ABF5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B409-9720-4EB9-9B25-0C99CF3AF1A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64693-4CAB-4227-B572-2C24F376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E79508-7C75-4C0F-8AE3-89323067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92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D25FA-E75E-4F4D-9A1B-C921B17D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854851-BFA8-49DF-8175-BA968A63A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018C9-D15D-4B40-B860-BC2D3243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340152-46AB-43BF-811B-38A0DDE8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7546-95D5-47ED-8CA5-3D2996A8017B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12FF1E-1116-449E-8FC3-6D353647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16993D-440F-4DEB-996E-AB80A58E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8801A-6692-45DB-A08D-71A33AE6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9C019-28E7-4599-BF91-B75BD05D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8316A-20DA-4D63-AB57-9412C028F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9372-101E-433C-B199-F67F0995DFC5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8EBDB7-EA51-4368-BC7E-000300AB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C568C-3D88-4B27-B645-4B3D9CD47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FB45-4074-413D-AD14-1F1EAAB0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20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4.png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0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0.png"/><Relationship Id="rId4" Type="http://schemas.openxmlformats.org/officeDocument/2006/relationships/image" Target="../media/image4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png"/><Relationship Id="rId5" Type="http://schemas.openxmlformats.org/officeDocument/2006/relationships/image" Target="../media/image140.png"/><Relationship Id="rId10" Type="http://schemas.openxmlformats.org/officeDocument/2006/relationships/image" Target="../media/image48.wmf"/><Relationship Id="rId4" Type="http://schemas.openxmlformats.org/officeDocument/2006/relationships/image" Target="../media/image130.png"/><Relationship Id="rId9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A96780-EA5D-4428-8710-F35ACF02B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482"/>
          <a:stretch/>
        </p:blipFill>
        <p:spPr>
          <a:xfrm>
            <a:off x="173630" y="246824"/>
            <a:ext cx="4602657" cy="6252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F9C270-D003-2A4F-BADE-2054E48DC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53" y="164917"/>
            <a:ext cx="1582493" cy="14974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8C6A0F-4FA6-1741-B6C9-A6D3293495E1}"/>
              </a:ext>
            </a:extLst>
          </p:cNvPr>
          <p:cNvSpPr/>
          <p:nvPr/>
        </p:nvSpPr>
        <p:spPr>
          <a:xfrm>
            <a:off x="5029200" y="3474118"/>
            <a:ext cx="69891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/>
              <a:t>Подвесьте лёгкий шарик на нити между </a:t>
            </a:r>
            <a:r>
              <a:rPr lang="ru-RU" sz="2400" i="1" dirty="0">
                <a:solidFill>
                  <a:srgbClr val="FE8298"/>
                </a:solidFill>
              </a:rPr>
              <a:t>двумя заряженными пластинами</a:t>
            </a:r>
            <a:r>
              <a:rPr lang="ru-RU" sz="2400" i="1" dirty="0"/>
              <a:t>. Если шарик зарядить, он отклонится в сторону на некоторый угол. С какой точностью это устройство позволяет </a:t>
            </a:r>
            <a:r>
              <a:rPr lang="ru-RU" sz="2400" i="1" dirty="0">
                <a:solidFill>
                  <a:srgbClr val="FE8298"/>
                </a:solidFill>
              </a:rPr>
              <a:t>измерять величину заряда </a:t>
            </a:r>
            <a:r>
              <a:rPr lang="ru-RU" sz="2400" i="1" dirty="0"/>
              <a:t>шарика? Оптимизируйте устройство для измерения как можно меньшего заряда.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D65B-4875-454B-95F3-6481F1D7AFB3}"/>
              </a:ext>
            </a:extLst>
          </p:cNvPr>
          <p:cNvSpPr txBox="1"/>
          <p:nvPr/>
        </p:nvSpPr>
        <p:spPr>
          <a:xfrm>
            <a:off x="5029200" y="1780200"/>
            <a:ext cx="711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8000" b="1" dirty="0">
                <a:latin typeface="Calibri" panose="020F0502020204030204" pitchFamily="34" charset="0"/>
                <a:cs typeface="Calibri" panose="020F0502020204030204" pitchFamily="34" charset="0"/>
              </a:rPr>
              <a:t>Электрометр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78EA55-2274-9D41-B486-A39447743A4F}"/>
              </a:ext>
            </a:extLst>
          </p:cNvPr>
          <p:cNvGrpSpPr/>
          <p:nvPr/>
        </p:nvGrpSpPr>
        <p:grpSpPr>
          <a:xfrm>
            <a:off x="5473063" y="6994908"/>
            <a:ext cx="4982903" cy="830997"/>
            <a:chOff x="5229731" y="5630298"/>
            <a:chExt cx="4982903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82B90C-2D8A-CF4F-BED8-95BDC61E9861}"/>
                </a:ext>
              </a:extLst>
            </p:cNvPr>
            <p:cNvSpPr txBox="1"/>
            <p:nvPr/>
          </p:nvSpPr>
          <p:spPr>
            <a:xfrm>
              <a:off x="5229731" y="5630298"/>
              <a:ext cx="4982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Докладчик: Екатерина </a:t>
              </a:r>
              <a:r>
                <a:rPr lang="ru-RU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Моисейкина</a:t>
              </a:r>
              <a:endParaRPr lang="ru-RU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D57A12-1A86-6244-83D0-12A1C3CB5546}"/>
                </a:ext>
              </a:extLst>
            </p:cNvPr>
            <p:cNvSpPr txBox="1"/>
            <p:nvPr/>
          </p:nvSpPr>
          <p:spPr>
            <a:xfrm>
              <a:off x="5229731" y="5999630"/>
              <a:ext cx="2083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СУНЦ УРФУ - 1</a:t>
              </a:r>
            </a:p>
          </p:txBody>
        </p:sp>
      </p:grp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FBB366-3604-2E4C-ADCE-25308B7022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t="21222" r="7870" b="37802"/>
          <a:stretch/>
        </p:blipFill>
        <p:spPr>
          <a:xfrm>
            <a:off x="5104755" y="258145"/>
            <a:ext cx="2523510" cy="1662494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3841464-07A8-544B-826B-D7701A9B901C}"/>
              </a:ext>
            </a:extLst>
          </p:cNvPr>
          <p:cNvSpPr/>
          <p:nvPr/>
        </p:nvSpPr>
        <p:spPr>
          <a:xfrm>
            <a:off x="5826303" y="2896212"/>
            <a:ext cx="50193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b="1" dirty="0">
                <a:latin typeface="Calibri Light" panose="020F0302020204030204"/>
                <a:ea typeface="+mj-ea"/>
                <a:cs typeface="+mj-cs"/>
              </a:rPr>
              <a:t>Семенихин Тимофей </a:t>
            </a:r>
            <a:r>
              <a:rPr lang="en-US" sz="2500" b="1" dirty="0">
                <a:latin typeface="Calibri Light" panose="020F0302020204030204"/>
                <a:ea typeface="+mj-ea"/>
                <a:cs typeface="+mj-cs"/>
              </a:rPr>
              <a:t>|</a:t>
            </a:r>
            <a:r>
              <a:rPr lang="ru-RU" sz="2500" b="1" dirty="0">
                <a:latin typeface="Calibri Light" panose="020F0302020204030204"/>
                <a:ea typeface="+mj-ea"/>
                <a:cs typeface="+mj-cs"/>
              </a:rPr>
              <a:t> СУНЦ УрФУ 1 </a:t>
            </a:r>
            <a:endParaRPr lang="ru-RU" sz="2500" b="1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CE207C5-0007-0D48-B0FD-0D82D1E25F98}"/>
              </a:ext>
            </a:extLst>
          </p:cNvPr>
          <p:cNvCxnSpPr>
            <a:cxnSpLocks/>
          </p:cNvCxnSpPr>
          <p:nvPr/>
        </p:nvCxnSpPr>
        <p:spPr>
          <a:xfrm rot="16200000">
            <a:off x="9807313" y="3955210"/>
            <a:ext cx="0" cy="8012243"/>
          </a:xfrm>
          <a:prstGeom prst="line">
            <a:avLst/>
          </a:prstGeom>
          <a:ln w="1905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78D515-0546-EA4C-B18B-68E1C94AC1BB}"/>
              </a:ext>
            </a:extLst>
          </p:cNvPr>
          <p:cNvSpPr/>
          <p:nvPr/>
        </p:nvSpPr>
        <p:spPr>
          <a:xfrm>
            <a:off x="4901334" y="1794343"/>
            <a:ext cx="7197717" cy="4465479"/>
          </a:xfrm>
          <a:prstGeom prst="rect">
            <a:avLst/>
          </a:prstGeom>
          <a:noFill/>
          <a:ln w="38100">
            <a:solidFill>
              <a:srgbClr val="FE4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500C5B4-CD5F-4492-8C69-EEE1C6CC9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151382"/>
              </p:ext>
            </p:extLst>
          </p:nvPr>
        </p:nvGraphicFramePr>
        <p:xfrm>
          <a:off x="-30346" y="2057684"/>
          <a:ext cx="6771578" cy="6012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" r:id="rId3" imgW="3670560" imgH="3258720" progId="">
                  <p:embed/>
                </p:oleObj>
              </mc:Choice>
              <mc:Fallback>
                <p:oleObj r:id="rId3" imgW="3670560" imgH="3258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346" y="2057684"/>
                        <a:ext cx="6771578" cy="6012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Поле одной пластины на </a:t>
            </a:r>
            <a:r>
              <a:rPr lang="ru-RU" dirty="0" err="1"/>
              <a:t>осИ</a:t>
            </a:r>
            <a:r>
              <a:rPr lang="ru-RU" dirty="0"/>
              <a:t>, проходящей через центр пластины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10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87770-0AEB-4826-BEBF-E21CA26EEBB5}"/>
              </a:ext>
            </a:extLst>
          </p:cNvPr>
          <p:cNvSpPr txBox="1"/>
          <p:nvPr/>
        </p:nvSpPr>
        <p:spPr>
          <a:xfrm>
            <a:off x="5489165" y="7453401"/>
            <a:ext cx="4687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i, j – </a:t>
            </a:r>
            <a:r>
              <a:rPr lang="ru-RU" sz="2800" dirty="0"/>
              <a:t>все пары соседних чисел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1A25F-8FD9-460E-95DB-55112D04C02C}"/>
              </a:ext>
            </a:extLst>
          </p:cNvPr>
          <p:cNvSpPr txBox="1"/>
          <p:nvPr/>
        </p:nvSpPr>
        <p:spPr>
          <a:xfrm>
            <a:off x="6097016" y="3817176"/>
            <a:ext cx="6008990" cy="2062103"/>
          </a:xfrm>
          <a:prstGeom prst="rect">
            <a:avLst/>
          </a:prstGeom>
          <a:solidFill>
            <a:srgbClr val="FC6256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Между пластинами поле</a:t>
            </a:r>
            <a:r>
              <a:rPr lang="en-US" sz="3200" dirty="0"/>
              <a:t>, </a:t>
            </a:r>
            <a:r>
              <a:rPr lang="ru-RU" sz="3200" dirty="0"/>
              <a:t>рассчитанное по формуле для равномерного заряда на пластинах  меняется на 5%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E09A895-C906-4AE1-B021-4371D20225D2}"/>
              </a:ext>
            </a:extLst>
          </p:cNvPr>
          <p:cNvGrpSpPr/>
          <p:nvPr/>
        </p:nvGrpSpPr>
        <p:grpSpPr>
          <a:xfrm>
            <a:off x="16834383" y="313644"/>
            <a:ext cx="3055111" cy="5343894"/>
            <a:chOff x="7722380" y="573417"/>
            <a:chExt cx="3055111" cy="5343894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243C78-A6CF-4005-88E7-4F0778B57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2380" y="828307"/>
              <a:ext cx="2300509" cy="5089004"/>
            </a:xfrm>
            <a:prstGeom prst="rect">
              <a:avLst/>
            </a:prstGeom>
          </p:spPr>
        </p:pic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9E3F9B0F-4C7E-4D72-A1EC-7752F040EFA6}"/>
                </a:ext>
              </a:extLst>
            </p:cNvPr>
            <p:cNvCxnSpPr/>
            <p:nvPr/>
          </p:nvCxnSpPr>
          <p:spPr>
            <a:xfrm>
              <a:off x="8229600" y="5477522"/>
              <a:ext cx="25478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E7129F-6151-4AC5-BD1E-C66E330EAF76}"/>
                </a:ext>
              </a:extLst>
            </p:cNvPr>
            <p:cNvSpPr txBox="1"/>
            <p:nvPr/>
          </p:nvSpPr>
          <p:spPr>
            <a:xfrm>
              <a:off x="10315852" y="5086905"/>
              <a:ext cx="46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ru-RU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7FA2B44-020A-444F-8AE3-083BE5588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9600" y="573417"/>
              <a:ext cx="0" cy="4904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6EB72-F7E0-46B4-973C-16EDB7296198}"/>
                </a:ext>
              </a:extLst>
            </p:cNvPr>
            <p:cNvSpPr txBox="1"/>
            <p:nvPr/>
          </p:nvSpPr>
          <p:spPr>
            <a:xfrm>
              <a:off x="8275182" y="731370"/>
              <a:ext cx="46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endParaRPr lang="ru-RU" dirty="0"/>
            </a:p>
          </p:txBody>
        </p:sp>
      </p:grp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8EFB251-DEFE-4DFF-8E07-812F293E5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423373"/>
              </p:ext>
            </p:extLst>
          </p:nvPr>
        </p:nvGraphicFramePr>
        <p:xfrm>
          <a:off x="15281542" y="-2890589"/>
          <a:ext cx="6471244" cy="533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" r:id="rId6" imgW="3623040" imgH="2988000" progId="">
                  <p:embed/>
                </p:oleObj>
              </mc:Choice>
              <mc:Fallback>
                <p:oleObj r:id="rId6" imgW="3623040" imgH="298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81542" y="-2890589"/>
                        <a:ext cx="6471244" cy="5336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D7901C74-7479-4E4D-8841-6E1C829FA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67370"/>
              </p:ext>
            </p:extLst>
          </p:nvPr>
        </p:nvGraphicFramePr>
        <p:xfrm>
          <a:off x="11676821" y="-2274783"/>
          <a:ext cx="3517491" cy="284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r:id="rId8" imgW="3693600" imgH="2986560" progId="">
                  <p:embed/>
                </p:oleObj>
              </mc:Choice>
              <mc:Fallback>
                <p:oleObj r:id="rId8" imgW="3693600" imgH="2986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76821" y="-2274783"/>
                        <a:ext cx="3517491" cy="2843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AF3E49B-B63D-4FC9-A6CD-CE5107984E03}"/>
              </a:ext>
            </a:extLst>
          </p:cNvPr>
          <p:cNvSpPr txBox="1"/>
          <p:nvPr/>
        </p:nvSpPr>
        <p:spPr>
          <a:xfrm>
            <a:off x="4814157" y="2363463"/>
            <a:ext cx="1703021" cy="553998"/>
          </a:xfrm>
          <a:prstGeom prst="rect">
            <a:avLst/>
          </a:prstGeom>
          <a:solidFill>
            <a:srgbClr val="FFEFB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500" dirty="0"/>
              <a:t>Наша формула</a:t>
            </a:r>
          </a:p>
          <a:p>
            <a:r>
              <a:rPr lang="ru-RU" sz="1500" dirty="0"/>
              <a:t>Однородное поле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/>
              <p:nvPr/>
            </p:nvSpPr>
            <p:spPr>
              <a:xfrm>
                <a:off x="-163907" y="496221"/>
                <a:ext cx="7376205" cy="18672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u-RU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36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arctg</m:t>
                      </m:r>
                      <m:r>
                        <a:rPr lang="en-US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3600" b="0" i="1" baseline="3000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3600" i="1" baseline="30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i="1" baseline="30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28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907" y="496221"/>
                <a:ext cx="7376205" cy="18672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9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Определим поверхностную плотность заряда</a:t>
            </a:r>
            <a:r>
              <a:rPr lang="en-US" dirty="0"/>
              <a:t> </a:t>
            </a:r>
            <a:r>
              <a:rPr lang="ru-RU" dirty="0"/>
              <a:t>на пластинах конденсатора конечных размеров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11</a:t>
            </a:fld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22C7ED3-3D3C-455C-93AF-D55354AC750A}"/>
              </a:ext>
            </a:extLst>
          </p:cNvPr>
          <p:cNvSpPr/>
          <p:nvPr/>
        </p:nvSpPr>
        <p:spPr>
          <a:xfrm>
            <a:off x="117004" y="882708"/>
            <a:ext cx="1446295" cy="24546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7205099-3A2B-483B-8D5E-51FC2A85A9F7}"/>
              </a:ext>
            </a:extLst>
          </p:cNvPr>
          <p:cNvCxnSpPr>
            <a:cxnSpLocks/>
          </p:cNvCxnSpPr>
          <p:nvPr/>
        </p:nvCxnSpPr>
        <p:spPr>
          <a:xfrm>
            <a:off x="989210" y="1999695"/>
            <a:ext cx="16703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3CB3D-865A-41E1-8D7E-8903A7EC7DEA}"/>
                  </a:ext>
                </a:extLst>
              </p:cNvPr>
              <p:cNvSpPr txBox="1"/>
              <p:nvPr/>
            </p:nvSpPr>
            <p:spPr>
              <a:xfrm>
                <a:off x="2167111" y="1494545"/>
                <a:ext cx="1446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3CB3D-865A-41E1-8D7E-8903A7EC7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11" y="1494545"/>
                <a:ext cx="144629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E21480-70CE-4FA1-8AB6-E153F92B05E0}"/>
                  </a:ext>
                </a:extLst>
              </p:cNvPr>
              <p:cNvSpPr txBox="1"/>
              <p:nvPr/>
            </p:nvSpPr>
            <p:spPr>
              <a:xfrm>
                <a:off x="117003" y="1375174"/>
                <a:ext cx="1446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E21480-70CE-4FA1-8AB6-E153F92B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3" y="1375174"/>
                <a:ext cx="144629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BB71D-A71B-49E4-8E0B-D304F7B27850}"/>
                  </a:ext>
                </a:extLst>
              </p:cNvPr>
              <p:cNvSpPr txBox="1"/>
              <p:nvPr/>
            </p:nvSpPr>
            <p:spPr>
              <a:xfrm>
                <a:off x="3825210" y="789748"/>
                <a:ext cx="3123600" cy="120994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BB71D-A71B-49E4-8E0B-D304F7B27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10" y="789748"/>
                <a:ext cx="3123600" cy="1209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6E2CD-81AD-471F-9A0F-60CFFB2223BC}"/>
                  </a:ext>
                </a:extLst>
              </p:cNvPr>
              <p:cNvSpPr txBox="1"/>
              <p:nvPr/>
            </p:nvSpPr>
            <p:spPr>
              <a:xfrm>
                <a:off x="4130938" y="2302030"/>
                <a:ext cx="3123600" cy="97776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6E2CD-81AD-471F-9A0F-60CFFB222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38" y="2302030"/>
                <a:ext cx="3123600" cy="977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EED294-4F8B-4844-B3A7-395E241AFC54}"/>
                  </a:ext>
                </a:extLst>
              </p:cNvPr>
              <p:cNvSpPr txBox="1"/>
              <p:nvPr/>
            </p:nvSpPr>
            <p:spPr>
              <a:xfrm>
                <a:off x="4600552" y="3457080"/>
                <a:ext cx="6597729" cy="107478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/>
                        <m:t>k</m:t>
                      </m:r>
                      <m:r>
                        <m:rPr>
                          <m:nor/>
                        </m:rPr>
                        <a:rPr lang="en-US" sz="2800" dirty="0"/>
                        <m:t> 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arctg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800" i="1" baseline="300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800" i="1" baseline="300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EED294-4F8B-4844-B3A7-395E241A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52" y="3457080"/>
                <a:ext cx="6597729" cy="1074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DD88D0-E6BE-421D-9DAF-E6AD9416B8C2}"/>
                  </a:ext>
                </a:extLst>
              </p:cNvPr>
              <p:cNvSpPr txBox="1"/>
              <p:nvPr/>
            </p:nvSpPr>
            <p:spPr>
              <a:xfrm>
                <a:off x="320037" y="4859411"/>
                <a:ext cx="10897481" cy="1628716"/>
              </a:xfrm>
              <a:prstGeom prst="rect">
                <a:avLst/>
              </a:prstGeom>
              <a:solidFill>
                <a:srgbClr val="FC6256"/>
              </a:solidFill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arctg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8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sz="28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  <a:p>
                <a:pPr algn="ctr"/>
                <a:r>
                  <a:rPr lang="en-US" sz="2800" dirty="0"/>
                  <a:t>k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/>
                  <a:t>1.2 – 1.4)</a:t>
                </a:r>
                <a:endParaRPr lang="ru-RU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DD88D0-E6BE-421D-9DAF-E6AD9416B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7" y="4859411"/>
                <a:ext cx="10897481" cy="1628716"/>
              </a:xfrm>
              <a:prstGeom prst="rect">
                <a:avLst/>
              </a:prstGeom>
              <a:blipFill>
                <a:blip r:embed="rId7"/>
                <a:stretch>
                  <a:fillRect b="-964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F8009-3D19-475B-87DD-704C52EDD9C7}"/>
                  </a:ext>
                </a:extLst>
              </p:cNvPr>
              <p:cNvSpPr txBox="1"/>
              <p:nvPr/>
            </p:nvSpPr>
            <p:spPr>
              <a:xfrm>
                <a:off x="3825210" y="770200"/>
                <a:ext cx="3123600" cy="1209947"/>
              </a:xfrm>
              <a:prstGeom prst="rect">
                <a:avLst/>
              </a:prstGeom>
              <a:solidFill>
                <a:srgbClr val="FFEFBF"/>
              </a:solidFill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F8009-3D19-475B-87DD-704C52ED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10" y="770200"/>
                <a:ext cx="3123600" cy="1209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B332379-8197-467F-9CAB-F97B15939DE4}"/>
              </a:ext>
            </a:extLst>
          </p:cNvPr>
          <p:cNvCxnSpPr>
            <a:cxnSpLocks/>
          </p:cNvCxnSpPr>
          <p:nvPr/>
        </p:nvCxnSpPr>
        <p:spPr>
          <a:xfrm>
            <a:off x="2201662" y="5053534"/>
            <a:ext cx="2427316" cy="0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8452BB9-DFBA-4E9D-A161-87D98902C27A}"/>
              </a:ext>
            </a:extLst>
          </p:cNvPr>
          <p:cNvCxnSpPr>
            <a:cxnSpLocks/>
          </p:cNvCxnSpPr>
          <p:nvPr/>
        </p:nvCxnSpPr>
        <p:spPr>
          <a:xfrm>
            <a:off x="4012707" y="3317914"/>
            <a:ext cx="977014" cy="29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F0D7503-C039-45E9-95D9-28328594C409}"/>
              </a:ext>
            </a:extLst>
          </p:cNvPr>
          <p:cNvSpPr/>
          <p:nvPr/>
        </p:nvSpPr>
        <p:spPr>
          <a:xfrm>
            <a:off x="3834510" y="1096460"/>
            <a:ext cx="3220278" cy="4413388"/>
          </a:xfrm>
          <a:prstGeom prst="rect">
            <a:avLst/>
          </a:prstGeom>
          <a:solidFill>
            <a:schemeClr val="accent3">
              <a:lumMod val="60000"/>
              <a:lumOff val="40000"/>
              <a:alpha val="96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DE8FE-B40E-44E6-942E-1C5621020EC3}"/>
              </a:ext>
            </a:extLst>
          </p:cNvPr>
          <p:cNvSpPr txBox="1"/>
          <p:nvPr/>
        </p:nvSpPr>
        <p:spPr>
          <a:xfrm>
            <a:off x="1165242" y="2705671"/>
            <a:ext cx="5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3327730-EFB5-4173-B652-0FB5A327599F}"/>
              </a:ext>
            </a:extLst>
          </p:cNvPr>
          <p:cNvCxnSpPr>
            <a:cxnSpLocks/>
          </p:cNvCxnSpPr>
          <p:nvPr/>
        </p:nvCxnSpPr>
        <p:spPr>
          <a:xfrm>
            <a:off x="674147" y="3274707"/>
            <a:ext cx="1155211" cy="29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C7C8806-6E53-4B38-8A38-3DA424F09C2B}"/>
              </a:ext>
            </a:extLst>
          </p:cNvPr>
          <p:cNvSpPr/>
          <p:nvPr/>
        </p:nvSpPr>
        <p:spPr>
          <a:xfrm>
            <a:off x="175345" y="1222306"/>
            <a:ext cx="3220278" cy="4413388"/>
          </a:xfrm>
          <a:prstGeom prst="rect">
            <a:avLst/>
          </a:prstGeom>
          <a:solidFill>
            <a:schemeClr val="accent3">
              <a:lumMod val="60000"/>
              <a:lumOff val="40000"/>
              <a:alpha val="96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Индуцированные шариком заряды на пластинах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12</a:t>
            </a:fld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D0656BB-18CF-444B-8B15-4821FFE197A1}"/>
              </a:ext>
            </a:extLst>
          </p:cNvPr>
          <p:cNvSpPr/>
          <p:nvPr/>
        </p:nvSpPr>
        <p:spPr>
          <a:xfrm>
            <a:off x="3180555" y="3154912"/>
            <a:ext cx="326004" cy="326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A418D39-9838-47A5-AF67-475922780372}"/>
              </a:ext>
            </a:extLst>
          </p:cNvPr>
          <p:cNvCxnSpPr>
            <a:cxnSpLocks/>
          </p:cNvCxnSpPr>
          <p:nvPr/>
        </p:nvCxnSpPr>
        <p:spPr>
          <a:xfrm>
            <a:off x="2074713" y="3303154"/>
            <a:ext cx="994906" cy="147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5642C958-7B67-4C55-816E-BB7AFF3C8EC9}"/>
              </a:ext>
            </a:extLst>
          </p:cNvPr>
          <p:cNvSpPr/>
          <p:nvPr/>
        </p:nvSpPr>
        <p:spPr>
          <a:xfrm>
            <a:off x="175345" y="3111705"/>
            <a:ext cx="326004" cy="326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26975-63A1-4414-BF0F-6BD4535EF03D}"/>
              </a:ext>
            </a:extLst>
          </p:cNvPr>
          <p:cNvSpPr txBox="1"/>
          <p:nvPr/>
        </p:nvSpPr>
        <p:spPr>
          <a:xfrm>
            <a:off x="3067072" y="2770820"/>
            <a:ext cx="5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+</a:t>
            </a:r>
            <a:r>
              <a:rPr lang="en-US" dirty="0"/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76181-3B20-4B8A-9BA1-46B75190870A}"/>
              </a:ext>
            </a:extLst>
          </p:cNvPr>
          <p:cNvSpPr txBox="1"/>
          <p:nvPr/>
        </p:nvSpPr>
        <p:spPr>
          <a:xfrm>
            <a:off x="0" y="2770820"/>
            <a:ext cx="5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Q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79BC79-0BEA-4AC4-92AB-4BAC502E2410}"/>
                  </a:ext>
                </a:extLst>
              </p:cNvPr>
              <p:cNvSpPr txBox="1"/>
              <p:nvPr/>
            </p:nvSpPr>
            <p:spPr>
              <a:xfrm>
                <a:off x="4385520" y="1678743"/>
                <a:ext cx="7737003" cy="1106521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инд</m:t>
                          </m:r>
                        </m:sub>
                      </m:sSub>
                      <m:r>
                        <a:rPr lang="ru-RU" sz="3200" b="1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1" i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ru-RU" sz="3200" b="1" i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ru-RU" sz="32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ru-RU" sz="320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ru-RU" sz="32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ru-RU" sz="32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320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3200" b="1" i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3200" b="1" i="1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ru-RU" sz="3200" b="1" i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3200" b="1" i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3200" b="1" i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3200" b="1" i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320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3200" b="1" i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3200" b="1" i="1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ru-RU" sz="3200" b="1" i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sz="3200" b="1" i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ru-RU" sz="3200" b="1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3200" b="1" i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ru-RU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79BC79-0BEA-4AC4-92AB-4BAC502E2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20" y="1678743"/>
                <a:ext cx="7737003" cy="110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86941-8BFF-4A99-9780-0B0C594701C6}"/>
                  </a:ext>
                </a:extLst>
              </p:cNvPr>
              <p:cNvSpPr txBox="1"/>
              <p:nvPr/>
            </p:nvSpPr>
            <p:spPr>
              <a:xfrm>
                <a:off x="1502889" y="5806930"/>
                <a:ext cx="4885114" cy="494815"/>
              </a:xfrm>
              <a:prstGeom prst="rect">
                <a:avLst/>
              </a:prstGeom>
              <a:solidFill>
                <a:srgbClr val="FC6256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инд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соизмеримо с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пластин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86941-8BFF-4A99-9780-0B0C59470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889" y="5806930"/>
                <a:ext cx="4885114" cy="49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23">
            <a:extLst>
              <a:ext uri="{FF2B5EF4-FFF2-40B4-BE49-F238E27FC236}">
                <a16:creationId xmlns:a16="http://schemas.microsoft.com/office/drawing/2014/main" id="{39294B81-1FAC-49D8-8BEF-026AB0BF4805}"/>
              </a:ext>
            </a:extLst>
          </p:cNvPr>
          <p:cNvSpPr/>
          <p:nvPr/>
        </p:nvSpPr>
        <p:spPr>
          <a:xfrm>
            <a:off x="6019000" y="3140152"/>
            <a:ext cx="326004" cy="326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FDBA78-EF4B-4A45-98A6-5B7FC9C178FE}"/>
              </a:ext>
            </a:extLst>
          </p:cNvPr>
          <p:cNvSpPr txBox="1"/>
          <p:nvPr/>
        </p:nvSpPr>
        <p:spPr>
          <a:xfrm>
            <a:off x="5843655" y="2799267"/>
            <a:ext cx="5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F28B184-08E3-47A0-A6CA-C54BE4FB97B3}"/>
              </a:ext>
            </a:extLst>
          </p:cNvPr>
          <p:cNvCxnSpPr>
            <a:cxnSpLocks/>
          </p:cNvCxnSpPr>
          <p:nvPr/>
        </p:nvCxnSpPr>
        <p:spPr>
          <a:xfrm flipV="1">
            <a:off x="3379568" y="719658"/>
            <a:ext cx="664936" cy="245201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83727BA-1376-4265-A412-4FC91EB2A2A5}"/>
              </a:ext>
            </a:extLst>
          </p:cNvPr>
          <p:cNvCxnSpPr>
            <a:cxnSpLocks/>
          </p:cNvCxnSpPr>
          <p:nvPr/>
        </p:nvCxnSpPr>
        <p:spPr>
          <a:xfrm>
            <a:off x="3532691" y="3330679"/>
            <a:ext cx="4127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85524F3-E024-4B25-ABA7-B906FB13BCE7}"/>
              </a:ext>
            </a:extLst>
          </p:cNvPr>
          <p:cNvSpPr txBox="1"/>
          <p:nvPr/>
        </p:nvSpPr>
        <p:spPr>
          <a:xfrm>
            <a:off x="3530637" y="3358294"/>
            <a:ext cx="28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EA25A0-8878-46B0-9FD9-08755AA65DF2}"/>
              </a:ext>
            </a:extLst>
          </p:cNvPr>
          <p:cNvSpPr txBox="1"/>
          <p:nvPr/>
        </p:nvSpPr>
        <p:spPr>
          <a:xfrm>
            <a:off x="3254611" y="4595525"/>
            <a:ext cx="28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7D0C226-71C6-44F7-AE62-DD761CF8D292}"/>
              </a:ext>
            </a:extLst>
          </p:cNvPr>
          <p:cNvCxnSpPr>
            <a:cxnSpLocks/>
          </p:cNvCxnSpPr>
          <p:nvPr/>
        </p:nvCxnSpPr>
        <p:spPr>
          <a:xfrm flipV="1">
            <a:off x="3945446" y="662095"/>
            <a:ext cx="99058" cy="33346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4584A-D408-4A57-A70D-351D86ADF082}"/>
                  </a:ext>
                </a:extLst>
              </p:cNvPr>
              <p:cNvSpPr txBox="1"/>
              <p:nvPr/>
            </p:nvSpPr>
            <p:spPr>
              <a:xfrm>
                <a:off x="6868160" y="5780577"/>
                <a:ext cx="2084061" cy="521168"/>
              </a:xfrm>
              <a:prstGeom prst="rect">
                <a:avLst/>
              </a:prstGeom>
              <a:solidFill>
                <a:srgbClr val="FC6256"/>
              </a:solid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инд</m:t>
                          </m:r>
                        </m:sub>
                      </m:sSub>
                      <m:r>
                        <a:rPr lang="ru-RU" sz="32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ru-RU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4584A-D408-4A57-A70D-351D86AD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60" y="5780577"/>
                <a:ext cx="2084061" cy="521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03BC04-C0FD-420F-9AA8-CB0AC85493AF}"/>
                  </a:ext>
                </a:extLst>
              </p:cNvPr>
              <p:cNvSpPr txBox="1"/>
              <p:nvPr/>
            </p:nvSpPr>
            <p:spPr>
              <a:xfrm>
                <a:off x="7968256" y="6011294"/>
                <a:ext cx="2084061" cy="521168"/>
              </a:xfrm>
              <a:prstGeom prst="rect">
                <a:avLst/>
              </a:prstGeom>
              <a:solidFill>
                <a:srgbClr val="FC6256"/>
              </a:solid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ru-RU" sz="32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инд</m:t>
                          </m:r>
                        </m:sub>
                      </m:sSub>
                      <m:r>
                        <a:rPr lang="ru-RU" sz="32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3200" b="1" i="1" baseline="30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400" b="1" baseline="30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03BC04-C0FD-420F-9AA8-CB0AC854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56" y="6011294"/>
                <a:ext cx="2084061" cy="5211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5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3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A88F011-4A71-4F20-8672-D5703B56DD79}"/>
              </a:ext>
            </a:extLst>
          </p:cNvPr>
          <p:cNvCxnSpPr>
            <a:cxnSpLocks/>
          </p:cNvCxnSpPr>
          <p:nvPr/>
        </p:nvCxnSpPr>
        <p:spPr>
          <a:xfrm>
            <a:off x="1331225" y="2348139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4F931D1-66E7-457F-A085-CB1479D4BACA}"/>
              </a:ext>
            </a:extLst>
          </p:cNvPr>
          <p:cNvCxnSpPr/>
          <p:nvPr/>
        </p:nvCxnSpPr>
        <p:spPr>
          <a:xfrm flipV="1">
            <a:off x="1331225" y="842244"/>
            <a:ext cx="783389" cy="1505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C1C3149-064A-4A8D-808D-A2161CB6CBE7}"/>
              </a:ext>
            </a:extLst>
          </p:cNvPr>
          <p:cNvCxnSpPr>
            <a:cxnSpLocks/>
          </p:cNvCxnSpPr>
          <p:nvPr/>
        </p:nvCxnSpPr>
        <p:spPr>
          <a:xfrm>
            <a:off x="1339247" y="2302501"/>
            <a:ext cx="6149" cy="1417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Рассчитаем заряд исходя из всех действующих сил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DF4281-6492-47D2-9E07-0E231E253E5B}"/>
                  </a:ext>
                </a:extLst>
              </p:cNvPr>
              <p:cNvSpPr txBox="1"/>
              <p:nvPr/>
            </p:nvSpPr>
            <p:spPr>
              <a:xfrm>
                <a:off x="101600" y="4587680"/>
                <a:ext cx="11699742" cy="1368452"/>
              </a:xfrm>
              <a:prstGeom prst="rect">
                <a:avLst/>
              </a:prstGeom>
              <a:solidFill>
                <a:srgbClr val="FC6256"/>
              </a:solidFill>
              <a:ln w="571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44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инд пласт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ru-RU" sz="44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пласт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ru-RU" sz="2400" baseline="30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DF4281-6492-47D2-9E07-0E231E25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4587680"/>
                <a:ext cx="11699742" cy="1368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9D99784-E3C4-43A6-9547-3EFB52D5D88D}"/>
              </a:ext>
            </a:extLst>
          </p:cNvPr>
          <p:cNvGrpSpPr/>
          <p:nvPr/>
        </p:nvGrpSpPr>
        <p:grpSpPr>
          <a:xfrm>
            <a:off x="884185" y="1929364"/>
            <a:ext cx="894080" cy="837550"/>
            <a:chOff x="1136851" y="2001520"/>
            <a:chExt cx="894080" cy="83755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419220B1-54A9-4214-8F94-E994AE3CECDE}"/>
                </a:ext>
              </a:extLst>
            </p:cNvPr>
            <p:cNvSpPr/>
            <p:nvPr/>
          </p:nvSpPr>
          <p:spPr>
            <a:xfrm>
              <a:off x="1136851" y="2001520"/>
              <a:ext cx="894080" cy="8375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29FE1A9-FD74-4A07-9092-58F9393B6700}"/>
                </a:ext>
              </a:extLst>
            </p:cNvPr>
            <p:cNvSpPr/>
            <p:nvPr/>
          </p:nvSpPr>
          <p:spPr>
            <a:xfrm>
              <a:off x="1583891" y="2391847"/>
              <a:ext cx="324051" cy="3193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5E1781-4912-4EF1-B73E-1BF7F9221AD7}"/>
                  </a:ext>
                </a:extLst>
              </p:cNvPr>
              <p:cNvSpPr txBox="1"/>
              <p:nvPr/>
            </p:nvSpPr>
            <p:spPr>
              <a:xfrm>
                <a:off x="1530149" y="2430316"/>
                <a:ext cx="296758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ru-RU" sz="2800" b="0" i="1" baseline="-25000" smtClean="0">
                              <a:latin typeface="Cambria Math" panose="02040503050406030204" pitchFamily="18" charset="0"/>
                            </a:rPr>
                            <m:t>электрическая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5E1781-4912-4EF1-B73E-1BF7F9221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149" y="2430316"/>
                <a:ext cx="2967589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7F66C3-D7F0-4093-8B9C-D4BAA789A040}"/>
                  </a:ext>
                </a:extLst>
              </p:cNvPr>
              <p:cNvSpPr txBox="1"/>
              <p:nvPr/>
            </p:nvSpPr>
            <p:spPr>
              <a:xfrm>
                <a:off x="844481" y="1097414"/>
                <a:ext cx="973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2800" b="0" i="1" baseline="-25000" smtClean="0">
                          <a:latin typeface="Cambria Math" panose="02040503050406030204" pitchFamily="18" charset="0"/>
                        </a:rPr>
                        <m:t>нити</m:t>
                      </m:r>
                    </m:oMath>
                  </m:oMathPara>
                </a14:m>
                <a:endParaRPr lang="ru-RU" sz="2800" baseline="-25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7F66C3-D7F0-4093-8B9C-D4BAA789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81" y="1097414"/>
                <a:ext cx="9734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4A9153-319D-424C-B3D8-72BC6575A695}"/>
                  </a:ext>
                </a:extLst>
              </p:cNvPr>
              <p:cNvSpPr txBox="1"/>
              <p:nvPr/>
            </p:nvSpPr>
            <p:spPr>
              <a:xfrm>
                <a:off x="101600" y="3016113"/>
                <a:ext cx="973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b="0" i="0" baseline="-25000" smtClean="0">
                          <a:latin typeface="Cambria Math" panose="02040503050406030204" pitchFamily="18" charset="0"/>
                        </a:rPr>
                        <m:t>тяжести</m:t>
                      </m:r>
                    </m:oMath>
                  </m:oMathPara>
                </a14:m>
                <a:endParaRPr lang="ru-RU" sz="2800" baseline="-25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4A9153-319D-424C-B3D8-72BC6575A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3016113"/>
                <a:ext cx="973487" cy="523220"/>
              </a:xfrm>
              <a:prstGeom prst="rect">
                <a:avLst/>
              </a:prstGeom>
              <a:blipFill>
                <a:blip r:embed="rId6"/>
                <a:stretch>
                  <a:fillRect r="-232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B950CDD-FED7-4470-85D6-C4B92E3708D6}"/>
              </a:ext>
            </a:extLst>
          </p:cNvPr>
          <p:cNvCxnSpPr/>
          <p:nvPr/>
        </p:nvCxnSpPr>
        <p:spPr>
          <a:xfrm>
            <a:off x="2179585" y="700004"/>
            <a:ext cx="0" cy="114808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D378E2-C107-4D1E-98EB-524BC25F20C4}"/>
                  </a:ext>
                </a:extLst>
              </p:cNvPr>
              <p:cNvSpPr txBox="1"/>
              <p:nvPr/>
            </p:nvSpPr>
            <p:spPr>
              <a:xfrm>
                <a:off x="1538303" y="1130266"/>
                <a:ext cx="903171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3200" baseline="-25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D378E2-C107-4D1E-98EB-524BC25F2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03" y="1130266"/>
                <a:ext cx="903171" cy="573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22AE598-A8E4-463E-903F-F1ED6BFDB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517457"/>
              </p:ext>
            </p:extLst>
          </p:nvPr>
        </p:nvGraphicFramePr>
        <p:xfrm>
          <a:off x="4350905" y="573417"/>
          <a:ext cx="6008917" cy="519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r:id="rId8" imgW="3820320" imgH="3300480" progId="">
                  <p:embed/>
                </p:oleObj>
              </mc:Choice>
              <mc:Fallback>
                <p:oleObj r:id="rId8" imgW="3820320" imgH="3300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50905" y="573417"/>
                        <a:ext cx="6008917" cy="519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5FA0897-9D13-475C-A501-9E9F514F3A9B}"/>
              </a:ext>
            </a:extLst>
          </p:cNvPr>
          <p:cNvSpPr txBox="1"/>
          <p:nvPr/>
        </p:nvSpPr>
        <p:spPr>
          <a:xfrm>
            <a:off x="8646220" y="842244"/>
            <a:ext cx="2007477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100" dirty="0"/>
              <a:t>Первая модель</a:t>
            </a:r>
          </a:p>
          <a:p>
            <a:r>
              <a:rPr lang="ru-RU" sz="1100" dirty="0"/>
              <a:t>Уточненная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54721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B628686-896B-4E67-A19C-AC5E2AE702D0}"/>
              </a:ext>
            </a:extLst>
          </p:cNvPr>
          <p:cNvGrpSpPr/>
          <p:nvPr/>
        </p:nvGrpSpPr>
        <p:grpSpPr>
          <a:xfrm>
            <a:off x="218732" y="2260999"/>
            <a:ext cx="3479811" cy="4460476"/>
            <a:chOff x="3444087" y="586923"/>
            <a:chExt cx="4381432" cy="6246664"/>
          </a:xfrm>
        </p:grpSpPr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1C704B41-9B6D-416C-822D-79CD7DFE0E2E}"/>
                </a:ext>
              </a:extLst>
            </p:cNvPr>
            <p:cNvCxnSpPr>
              <a:cxnSpLocks/>
            </p:cNvCxnSpPr>
            <p:nvPr/>
          </p:nvCxnSpPr>
          <p:spPr>
            <a:xfrm>
              <a:off x="5303309" y="5255216"/>
              <a:ext cx="20201" cy="12923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797673B2-CE48-4A0D-AAA6-7B56D58396D9}"/>
                </a:ext>
              </a:extLst>
            </p:cNvPr>
            <p:cNvSpPr/>
            <p:nvPr/>
          </p:nvSpPr>
          <p:spPr>
            <a:xfrm>
              <a:off x="3489697" y="4522553"/>
              <a:ext cx="3667624" cy="13016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B7736608-F843-4043-A9F4-E583833F817A}"/>
                </a:ext>
              </a:extLst>
            </p:cNvPr>
            <p:cNvCxnSpPr>
              <a:cxnSpLocks/>
            </p:cNvCxnSpPr>
            <p:nvPr/>
          </p:nvCxnSpPr>
          <p:spPr>
            <a:xfrm>
              <a:off x="5252489" y="1822152"/>
              <a:ext cx="50820" cy="33512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71B508DB-D13F-45BC-97A4-0701911FA3D0}"/>
                </a:ext>
              </a:extLst>
            </p:cNvPr>
            <p:cNvCxnSpPr/>
            <p:nvPr/>
          </p:nvCxnSpPr>
          <p:spPr>
            <a:xfrm>
              <a:off x="5252489" y="2421291"/>
              <a:ext cx="23614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6910C972-E036-4B11-AA8A-1EA597137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599" y="2421291"/>
              <a:ext cx="878890" cy="10904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Дуга 65">
              <a:extLst>
                <a:ext uri="{FF2B5EF4-FFF2-40B4-BE49-F238E27FC236}">
                  <a16:creationId xmlns:a16="http://schemas.microsoft.com/office/drawing/2014/main" id="{C9921210-017C-4D83-896E-401EC3CB2D99}"/>
                </a:ext>
              </a:extLst>
            </p:cNvPr>
            <p:cNvSpPr/>
            <p:nvPr/>
          </p:nvSpPr>
          <p:spPr>
            <a:xfrm rot="6456544">
              <a:off x="4035026" y="647605"/>
              <a:ext cx="2351879" cy="2230515"/>
            </a:xfrm>
            <a:prstGeom prst="arc">
              <a:avLst>
                <a:gd name="adj1" fmla="val 17224903"/>
                <a:gd name="adj2" fmla="val 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5E8FA739-88EA-43F6-88FC-7EB58E41A6E9}"/>
                </a:ext>
              </a:extLst>
            </p:cNvPr>
            <p:cNvSpPr/>
            <p:nvPr/>
          </p:nvSpPr>
          <p:spPr>
            <a:xfrm>
              <a:off x="5256927" y="6263842"/>
              <a:ext cx="133165" cy="12428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FBFBC21-2722-4C10-A3C6-90A2752B1A5C}"/>
                </a:ext>
              </a:extLst>
            </p:cNvPr>
            <p:cNvSpPr txBox="1"/>
            <p:nvPr/>
          </p:nvSpPr>
          <p:spPr>
            <a:xfrm>
              <a:off x="5369892" y="6248812"/>
              <a:ext cx="1099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</a:t>
              </a:r>
              <a:endParaRPr lang="ru-RU" sz="32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8E74AD-FC6E-4F58-9D0E-F738D80E4AD7}"/>
                </a:ext>
              </a:extLst>
            </p:cNvPr>
            <p:cNvSpPr txBox="1"/>
            <p:nvPr/>
          </p:nvSpPr>
          <p:spPr>
            <a:xfrm>
              <a:off x="6403759" y="2393309"/>
              <a:ext cx="1099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</a:t>
              </a:r>
              <a:endParaRPr lang="ru-RU" sz="3200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A8181AE3-D259-48B8-87F0-AED4AC34CF8D}"/>
                </a:ext>
              </a:extLst>
            </p:cNvPr>
            <p:cNvSpPr/>
            <p:nvPr/>
          </p:nvSpPr>
          <p:spPr>
            <a:xfrm>
              <a:off x="6644602" y="2350271"/>
              <a:ext cx="133165" cy="12428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3818AF7-46D3-42E9-BFE2-E8229616B6F4}"/>
                    </a:ext>
                  </a:extLst>
                </p:cNvPr>
                <p:cNvSpPr txBox="1"/>
                <p:nvPr/>
              </p:nvSpPr>
              <p:spPr>
                <a:xfrm>
                  <a:off x="7148899" y="2350272"/>
                  <a:ext cx="676620" cy="991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ru-RU" sz="4000" dirty="0">
                    <a:solidFill>
                      <a:srgbClr val="4472C4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3818AF7-46D3-42E9-BFE2-E8229616B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899" y="2350272"/>
                  <a:ext cx="676620" cy="9913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29F5C49-B2EA-4E16-AFD4-652CC5A1765F}"/>
                    </a:ext>
                  </a:extLst>
                </p:cNvPr>
                <p:cNvSpPr txBox="1"/>
                <p:nvPr/>
              </p:nvSpPr>
              <p:spPr>
                <a:xfrm>
                  <a:off x="5074327" y="2672383"/>
                  <a:ext cx="10991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sz="4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1141AB1-4250-41AB-AF0B-B5A639C80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327" y="2672383"/>
                  <a:ext cx="1099150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EC1E25-16DB-4EA2-B3E3-B7AA59BE475D}"/>
                </a:ext>
              </a:extLst>
            </p:cNvPr>
            <p:cNvSpPr/>
            <p:nvPr/>
          </p:nvSpPr>
          <p:spPr>
            <a:xfrm>
              <a:off x="3444087" y="899657"/>
              <a:ext cx="3667624" cy="13016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2552EA6D-67D9-4967-92AA-710E907FEF0C}"/>
                </a:ext>
              </a:extLst>
            </p:cNvPr>
            <p:cNvCxnSpPr>
              <a:cxnSpLocks/>
            </p:cNvCxnSpPr>
            <p:nvPr/>
          </p:nvCxnSpPr>
          <p:spPr>
            <a:xfrm>
              <a:off x="5238456" y="811198"/>
              <a:ext cx="14033" cy="850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B0743E6D-72F1-4FCB-A6C7-3EFCBCFDEE35}"/>
                </a:ext>
              </a:extLst>
            </p:cNvPr>
            <p:cNvSpPr/>
            <p:nvPr/>
          </p:nvSpPr>
          <p:spPr>
            <a:xfrm>
              <a:off x="5110695" y="3453738"/>
              <a:ext cx="328222" cy="3370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0B6BAC1-7746-4EA9-9596-20A37C81893E}"/>
              </a:ext>
            </a:extLst>
          </p:cNvPr>
          <p:cNvSpPr txBox="1"/>
          <p:nvPr/>
        </p:nvSpPr>
        <p:spPr>
          <a:xfrm>
            <a:off x="4334441" y="4463239"/>
            <a:ext cx="2912893" cy="1815882"/>
          </a:xfrm>
          <a:prstGeom prst="rect">
            <a:avLst/>
          </a:prstGeom>
          <a:solidFill>
            <a:srgbClr val="FC6256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dirty="0"/>
              <a:t>Система обладает цилиндрической симметрией</a:t>
            </a:r>
          </a:p>
        </p:txBody>
      </p: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D3D5D584-27A5-4200-860C-B46EF6C34B35}"/>
              </a:ext>
            </a:extLst>
          </p:cNvPr>
          <p:cNvCxnSpPr>
            <a:cxnSpLocks/>
          </p:cNvCxnSpPr>
          <p:nvPr/>
        </p:nvCxnSpPr>
        <p:spPr>
          <a:xfrm>
            <a:off x="4444830" y="3603215"/>
            <a:ext cx="339869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F08A886B-4B1D-4537-8A0C-61E95EC5E4DC}"/>
              </a:ext>
            </a:extLst>
          </p:cNvPr>
          <p:cNvGrpSpPr/>
          <p:nvPr/>
        </p:nvGrpSpPr>
        <p:grpSpPr>
          <a:xfrm>
            <a:off x="8515142" y="2990994"/>
            <a:ext cx="1994745" cy="2944489"/>
            <a:chOff x="7949621" y="1561825"/>
            <a:chExt cx="2003383" cy="2967045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D1B7F115-1B93-468B-BDEC-CBD153AC9920}"/>
                </a:ext>
              </a:extLst>
            </p:cNvPr>
            <p:cNvCxnSpPr>
              <a:cxnSpLocks/>
            </p:cNvCxnSpPr>
            <p:nvPr/>
          </p:nvCxnSpPr>
          <p:spPr>
            <a:xfrm>
              <a:off x="8947480" y="2116257"/>
              <a:ext cx="0" cy="23229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5540379E-A2C4-4805-93D8-E0DC9B410431}"/>
                </a:ext>
              </a:extLst>
            </p:cNvPr>
            <p:cNvCxnSpPr/>
            <p:nvPr/>
          </p:nvCxnSpPr>
          <p:spPr>
            <a:xfrm>
              <a:off x="7949621" y="2036682"/>
              <a:ext cx="19991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0C6E1265-D8AD-48E8-9A3D-DA503F171982}"/>
                </a:ext>
              </a:extLst>
            </p:cNvPr>
            <p:cNvCxnSpPr/>
            <p:nvPr/>
          </p:nvCxnSpPr>
          <p:spPr>
            <a:xfrm>
              <a:off x="7953840" y="4528870"/>
              <a:ext cx="19991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224E629-D819-4984-839C-63B5139E57CD}"/>
                </a:ext>
              </a:extLst>
            </p:cNvPr>
            <p:cNvSpPr/>
            <p:nvPr/>
          </p:nvSpPr>
          <p:spPr>
            <a:xfrm>
              <a:off x="8723144" y="3047827"/>
              <a:ext cx="452118" cy="452118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63B2D91-20CF-4359-9167-3F20FC92AECE}"/>
                </a:ext>
              </a:extLst>
            </p:cNvPr>
            <p:cNvSpPr txBox="1"/>
            <p:nvPr/>
          </p:nvSpPr>
          <p:spPr>
            <a:xfrm>
              <a:off x="9014855" y="2423119"/>
              <a:ext cx="46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endParaRPr lang="ru-RU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C8D272-C54C-4CED-960F-46DD383A4D0C}"/>
                </a:ext>
              </a:extLst>
            </p:cNvPr>
            <p:cNvSpPr txBox="1"/>
            <p:nvPr/>
          </p:nvSpPr>
          <p:spPr>
            <a:xfrm>
              <a:off x="9080089" y="3803595"/>
              <a:ext cx="46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  <a:endParaRPr lang="ru-RU" baseline="-250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D24DF9-3321-4CF7-A71A-30BD9D54D0DE}"/>
                </a:ext>
              </a:extLst>
            </p:cNvPr>
            <p:cNvSpPr txBox="1"/>
            <p:nvPr/>
          </p:nvSpPr>
          <p:spPr>
            <a:xfrm>
              <a:off x="8976708" y="3113256"/>
              <a:ext cx="46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  <p:cxnSp>
          <p:nvCxnSpPr>
            <p:cNvPr id="86" name="Прямая со стрелкой 85">
              <a:extLst>
                <a:ext uri="{FF2B5EF4-FFF2-40B4-BE49-F238E27FC236}">
                  <a16:creationId xmlns:a16="http://schemas.microsoft.com/office/drawing/2014/main" id="{BBF91002-123D-4C42-8FE5-5763EB0CF0ED}"/>
                </a:ext>
              </a:extLst>
            </p:cNvPr>
            <p:cNvCxnSpPr>
              <a:endCxn id="82" idx="7"/>
            </p:cNvCxnSpPr>
            <p:nvPr/>
          </p:nvCxnSpPr>
          <p:spPr>
            <a:xfrm flipV="1">
              <a:off x="8947480" y="3114038"/>
              <a:ext cx="161571" cy="15984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119F34-5489-49CE-8BE0-1E9E200E2C0A}"/>
                </a:ext>
              </a:extLst>
            </p:cNvPr>
            <p:cNvSpPr txBox="1"/>
            <p:nvPr/>
          </p:nvSpPr>
          <p:spPr>
            <a:xfrm>
              <a:off x="8376604" y="1561825"/>
              <a:ext cx="46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ru-RU" dirty="0"/>
            </a:p>
          </p:txBody>
        </p:sp>
        <p:cxnSp>
          <p:nvCxnSpPr>
            <p:cNvPr id="88" name="Прямая со стрелкой 87">
              <a:extLst>
                <a:ext uri="{FF2B5EF4-FFF2-40B4-BE49-F238E27FC236}">
                  <a16:creationId xmlns:a16="http://schemas.microsoft.com/office/drawing/2014/main" id="{B98599FA-9A67-43C4-8DBC-A6BB585A1BBF}"/>
                </a:ext>
              </a:extLst>
            </p:cNvPr>
            <p:cNvCxnSpPr/>
            <p:nvPr/>
          </p:nvCxnSpPr>
          <p:spPr>
            <a:xfrm>
              <a:off x="8065720" y="1931157"/>
              <a:ext cx="84206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7F736C-8BB5-4B2C-8B45-498F6166EFFB}"/>
                  </a:ext>
                </a:extLst>
              </p:cNvPr>
              <p:cNvSpPr txBox="1"/>
              <p:nvPr/>
            </p:nvSpPr>
            <p:spPr>
              <a:xfrm>
                <a:off x="3131624" y="591849"/>
                <a:ext cx="5784012" cy="2659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ru-RU" sz="28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𝜕𝜑</m:t>
                              </m:r>
                            </m:num>
                            <m:den>
                              <m:r>
                                <a:rPr lang="ru-RU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7F736C-8BB5-4B2C-8B45-498F6166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624" y="591849"/>
                <a:ext cx="5784012" cy="26599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Номер слайда 4">
            <a:extLst>
              <a:ext uri="{FF2B5EF4-FFF2-40B4-BE49-F238E27FC236}">
                <a16:creationId xmlns:a16="http://schemas.microsoft.com/office/drawing/2014/main" id="{F13032C7-3AE2-4319-8EEA-13CADE265AC3}"/>
              </a:ext>
            </a:extLst>
          </p:cNvPr>
          <p:cNvSpPr txBox="1">
            <a:spLocks/>
          </p:cNvSpPr>
          <p:nvPr/>
        </p:nvSpPr>
        <p:spPr>
          <a:xfrm>
            <a:off x="11169040" y="6254384"/>
            <a:ext cx="838199" cy="51661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A27E8C-1FE8-9843-A47B-9490F8A0C55F}" type="slidenum">
              <a:rPr lang="ru-RU" sz="2400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403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ED72964-6DAE-4382-A77C-F4DA9FFC4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800" dirty="0"/>
              <a:t>Решим задачу численно</a:t>
            </a:r>
            <a:endParaRPr lang="ru-RU" sz="2000" dirty="0"/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B743D29F-B996-451D-BDE9-68882E94F522}"/>
              </a:ext>
            </a:extLst>
          </p:cNvPr>
          <p:cNvSpPr txBox="1">
            <a:spLocks/>
          </p:cNvSpPr>
          <p:nvPr/>
        </p:nvSpPr>
        <p:spPr>
          <a:xfrm>
            <a:off x="494146" y="1750267"/>
            <a:ext cx="11161643" cy="519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dirty="0"/>
          </a:p>
        </p:txBody>
      </p:sp>
      <p:sp>
        <p:nvSpPr>
          <p:cNvPr id="14" name="Номер слайда 1">
            <a:extLst>
              <a:ext uri="{FF2B5EF4-FFF2-40B4-BE49-F238E27FC236}">
                <a16:creationId xmlns:a16="http://schemas.microsoft.com/office/drawing/2014/main" id="{AF0592B4-D3EE-43FB-988D-97AE0C524F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152414" y="6172201"/>
            <a:ext cx="838199" cy="516618"/>
          </a:xfrm>
        </p:spPr>
        <p:txBody>
          <a:bodyPr/>
          <a:lstStyle/>
          <a:p>
            <a:fld id="{9551FB45-4074-413D-AD14-1F1EAAB01FEA}" type="slidenum">
              <a:rPr lang="ru-RU" smtClean="0"/>
              <a:t>15</a:t>
            </a:fld>
            <a:endParaRPr lang="ru-RU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D3DF4FD2-6AF9-46BF-9D2E-04B283CD9016}"/>
              </a:ext>
            </a:extLst>
          </p:cNvPr>
          <p:cNvSpPr txBox="1">
            <a:spLocks/>
          </p:cNvSpPr>
          <p:nvPr/>
        </p:nvSpPr>
        <p:spPr>
          <a:xfrm>
            <a:off x="312837" y="726218"/>
            <a:ext cx="11663676" cy="385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u="sng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Поделим пространство на клетки, в каждой из которых потенциал постоянен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6550406-B03E-4BEB-A6DB-795139A46599}"/>
              </a:ext>
            </a:extLst>
          </p:cNvPr>
          <p:cNvGrpSpPr/>
          <p:nvPr/>
        </p:nvGrpSpPr>
        <p:grpSpPr>
          <a:xfrm rot="5400000">
            <a:off x="1514686" y="1965778"/>
            <a:ext cx="2373687" cy="2462209"/>
            <a:chOff x="7922210" y="2248595"/>
            <a:chExt cx="2026575" cy="210215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D63D9C6-1425-443B-8F16-1F51770193EF}"/>
                </a:ext>
              </a:extLst>
            </p:cNvPr>
            <p:cNvCxnSpPr/>
            <p:nvPr/>
          </p:nvCxnSpPr>
          <p:spPr>
            <a:xfrm>
              <a:off x="7949621" y="2248595"/>
              <a:ext cx="19991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0BD8EA30-A6E4-492B-8E05-45D839C072B7}"/>
                </a:ext>
              </a:extLst>
            </p:cNvPr>
            <p:cNvCxnSpPr/>
            <p:nvPr/>
          </p:nvCxnSpPr>
          <p:spPr>
            <a:xfrm>
              <a:off x="7922210" y="4350747"/>
              <a:ext cx="19991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72051D8-FA60-46FD-BE31-689374FD0C8E}"/>
                </a:ext>
              </a:extLst>
            </p:cNvPr>
            <p:cNvSpPr/>
            <p:nvPr/>
          </p:nvSpPr>
          <p:spPr>
            <a:xfrm>
              <a:off x="8723144" y="3047827"/>
              <a:ext cx="452118" cy="452118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23" name="Таблица 4">
            <a:extLst>
              <a:ext uri="{FF2B5EF4-FFF2-40B4-BE49-F238E27FC236}">
                <a16:creationId xmlns:a16="http://schemas.microsoft.com/office/drawing/2014/main" id="{91FFD128-C89D-454E-9F69-95B034D84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2146"/>
              </p:ext>
            </p:extLst>
          </p:nvPr>
        </p:nvGraphicFramePr>
        <p:xfrm>
          <a:off x="743802" y="1254461"/>
          <a:ext cx="3975858" cy="3852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762">
                  <a:extLst>
                    <a:ext uri="{9D8B030D-6E8A-4147-A177-3AD203B41FA5}">
                      <a16:colId xmlns:a16="http://schemas.microsoft.com/office/drawing/2014/main" val="1060537297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1322749865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2400114547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1230280580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2772797649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917184716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3994125045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3938476940"/>
                    </a:ext>
                  </a:extLst>
                </a:gridCol>
                <a:gridCol w="441762">
                  <a:extLst>
                    <a:ext uri="{9D8B030D-6E8A-4147-A177-3AD203B41FA5}">
                      <a16:colId xmlns:a16="http://schemas.microsoft.com/office/drawing/2014/main" val="4120858491"/>
                    </a:ext>
                  </a:extLst>
                </a:gridCol>
              </a:tblGrid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967130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88200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65623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283180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835187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738288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812309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79786"/>
                  </a:ext>
                </a:extLst>
              </a:tr>
              <a:tr h="416568"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8041" marR="108041" marT="54021" marB="54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863314"/>
                  </a:ext>
                </a:extLst>
              </a:tr>
            </a:tbl>
          </a:graphicData>
        </a:graphic>
      </p:graphicFrame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89657BF-DDCA-44CA-B92F-554F79C0D9D2}"/>
              </a:ext>
            </a:extLst>
          </p:cNvPr>
          <p:cNvCxnSpPr/>
          <p:nvPr/>
        </p:nvCxnSpPr>
        <p:spPr>
          <a:xfrm>
            <a:off x="501129" y="1030909"/>
            <a:ext cx="45996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B1F1959-B3E6-4DC1-AFB0-C4545C8BE57C}"/>
              </a:ext>
            </a:extLst>
          </p:cNvPr>
          <p:cNvCxnSpPr>
            <a:cxnSpLocks/>
          </p:cNvCxnSpPr>
          <p:nvPr/>
        </p:nvCxnSpPr>
        <p:spPr>
          <a:xfrm>
            <a:off x="360796" y="3289206"/>
            <a:ext cx="0" cy="23925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0A5E24-DD39-4143-9ACA-BB809C3A1313}"/>
              </a:ext>
            </a:extLst>
          </p:cNvPr>
          <p:cNvSpPr txBox="1"/>
          <p:nvPr/>
        </p:nvSpPr>
        <p:spPr>
          <a:xfrm>
            <a:off x="4969845" y="807613"/>
            <a:ext cx="32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endParaRPr lang="ru-RU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C5B92F-8E45-4BA5-87DF-6E248BFF7A1B}"/>
              </a:ext>
            </a:extLst>
          </p:cNvPr>
          <p:cNvSpPr txBox="1"/>
          <p:nvPr/>
        </p:nvSpPr>
        <p:spPr>
          <a:xfrm>
            <a:off x="178399" y="5670399"/>
            <a:ext cx="32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51DE53-08D0-47C3-8BA5-1D1B58BACC94}"/>
                  </a:ext>
                </a:extLst>
              </p:cNvPr>
              <p:cNvSpPr txBox="1"/>
              <p:nvPr/>
            </p:nvSpPr>
            <p:spPr>
              <a:xfrm>
                <a:off x="1035816" y="5428200"/>
                <a:ext cx="10619973" cy="975395"/>
              </a:xfrm>
              <a:prstGeom prst="rect">
                <a:avLst/>
              </a:prstGeom>
              <a:solidFill>
                <a:srgbClr val="FC625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ru-RU" sz="2800" b="0" i="0" smtClean="0">
                          <a:latin typeface="Cambria Math" panose="02040503050406030204" pitchFamily="18" charset="0"/>
                        </a:rPr>
                        <m:t>−4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51DE53-08D0-47C3-8BA5-1D1B58BA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16" y="5428200"/>
                <a:ext cx="10619973" cy="975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849E06B-1991-49F3-A86E-DE250F1DFC5B}"/>
              </a:ext>
            </a:extLst>
          </p:cNvPr>
          <p:cNvSpPr txBox="1"/>
          <p:nvPr/>
        </p:nvSpPr>
        <p:spPr>
          <a:xfrm>
            <a:off x="5680104" y="2360900"/>
            <a:ext cx="622935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600" dirty="0"/>
              <a:t>Система уравнений решается итерационно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1F83D30-B45D-4D53-9C2F-92A34C4F5BCC}"/>
              </a:ext>
            </a:extLst>
          </p:cNvPr>
          <p:cNvCxnSpPr>
            <a:cxnSpLocks/>
          </p:cNvCxnSpPr>
          <p:nvPr/>
        </p:nvCxnSpPr>
        <p:spPr>
          <a:xfrm flipV="1">
            <a:off x="360796" y="918851"/>
            <a:ext cx="0" cy="22619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B8C07D-E690-42D6-A3EE-4831244F662C}"/>
              </a:ext>
            </a:extLst>
          </p:cNvPr>
          <p:cNvSpPr txBox="1"/>
          <p:nvPr/>
        </p:nvSpPr>
        <p:spPr>
          <a:xfrm>
            <a:off x="743802" y="4276202"/>
            <a:ext cx="4152394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/>
              <a:t>*В моделировании сетка была мельче в 40 раз</a:t>
            </a:r>
          </a:p>
        </p:txBody>
      </p:sp>
    </p:spTree>
    <p:extLst>
      <p:ext uri="{BB962C8B-B14F-4D97-AF65-F5344CB8AC3E}">
        <p14:creationId xmlns:p14="http://schemas.microsoft.com/office/powerpoint/2010/main" val="201963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946707BC-70F5-4E0B-AC9D-6AFE1AA9E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Распределение потенциала в пространстве с ходом итераций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AE7A9-C30F-4D8A-BFBD-A67AA574F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16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B9B564-C4DB-4CB0-83BD-0BCD74F8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Вычисление заряда. Решение обратной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25EF71-DBEA-4B9C-9D3D-5CA82BC1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958814" y="5997140"/>
            <a:ext cx="1086041" cy="29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B48BB-0FBA-49C0-94DF-84A66B84FCC4}"/>
              </a:ext>
            </a:extLst>
          </p:cNvPr>
          <p:cNvSpPr txBox="1"/>
          <p:nvPr/>
        </p:nvSpPr>
        <p:spPr>
          <a:xfrm>
            <a:off x="6650492" y="5602777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-10 </a:t>
            </a:r>
            <a:r>
              <a:rPr lang="ru-RU" dirty="0"/>
              <a:t>кВ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65615-F403-47E3-A03D-E7566153A020}"/>
              </a:ext>
            </a:extLst>
          </p:cNvPr>
          <p:cNvSpPr txBox="1"/>
          <p:nvPr/>
        </p:nvSpPr>
        <p:spPr>
          <a:xfrm>
            <a:off x="6708026" y="6420227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ru-RU" dirty="0"/>
              <a:t>кВ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6D986-4BE2-4977-A4F3-095660C07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8" t="6680" r="23482"/>
          <a:stretch/>
        </p:blipFill>
        <p:spPr>
          <a:xfrm>
            <a:off x="395763" y="1239256"/>
            <a:ext cx="5443062" cy="5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946707BC-70F5-4E0B-AC9D-6AFE1AA9E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178" y="-12803"/>
            <a:ext cx="11161643" cy="519545"/>
          </a:xfrm>
        </p:spPr>
        <p:txBody>
          <a:bodyPr>
            <a:normAutofit fontScale="92500" lnSpcReduction="10000"/>
          </a:bodyPr>
          <a:lstStyle/>
          <a:p>
            <a:r>
              <a:rPr lang="ru-RU" sz="3600" dirty="0"/>
              <a:t>Промежуточный итог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AE7A9-C30F-4D8A-BFBD-A67AA574F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152414" y="6267451"/>
            <a:ext cx="838199" cy="516618"/>
          </a:xfrm>
        </p:spPr>
        <p:txBody>
          <a:bodyPr/>
          <a:lstStyle/>
          <a:p>
            <a:fld id="{3FA27E8C-1FE8-9843-A47B-9490F8A0C55F}" type="slidenum">
              <a:rPr lang="ru-RU" smtClean="0"/>
              <a:t>17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CB2DEA-529B-4968-B814-ADDF54A3F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84088" y="1297461"/>
            <a:ext cx="3171781" cy="3239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Номер слайда 1">
            <a:extLst>
              <a:ext uri="{FF2B5EF4-FFF2-40B4-BE49-F238E27FC236}">
                <a16:creationId xmlns:a16="http://schemas.microsoft.com/office/drawing/2014/main" id="{132CF48A-0180-4C2A-B62D-D7ABD420FEB7}"/>
              </a:ext>
            </a:extLst>
          </p:cNvPr>
          <p:cNvSpPr txBox="1">
            <a:spLocks/>
          </p:cNvSpPr>
          <p:nvPr/>
        </p:nvSpPr>
        <p:spPr>
          <a:xfrm>
            <a:off x="11152414" y="6267451"/>
            <a:ext cx="838199" cy="516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51FB45-4074-413D-AD14-1F1EAAB01FEA}" type="slidenum">
              <a:rPr lang="ru-RU" smtClean="0"/>
              <a:pPr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4FE663-9577-4A4F-A7F0-46735284CE22}"/>
                  </a:ext>
                </a:extLst>
              </p:cNvPr>
              <p:cNvSpPr txBox="1"/>
              <p:nvPr/>
            </p:nvSpPr>
            <p:spPr>
              <a:xfrm>
                <a:off x="93467" y="5222089"/>
                <a:ext cx="12098533" cy="1182311"/>
              </a:xfrm>
              <a:prstGeom prst="rect">
                <a:avLst/>
              </a:prstGeom>
              <a:solidFill>
                <a:srgbClr val="FC625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ru-RU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ru-RU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ru-RU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l-G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)−4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соседние клетки</m:t>
                                      </m:r>
                                    </m:sup>
                                    <m:e>
                                      <m:r>
                                        <a:rPr lang="el-GR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  <m:r>
                                        <a:rPr lang="en-US" sz="2200" i="1" baseline="-25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2200" b="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4FE663-9577-4A4F-A7F0-46735284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" y="5222089"/>
                <a:ext cx="12098533" cy="118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1BE0C0A-43EC-4E3B-8228-9D82B37B398B}"/>
              </a:ext>
            </a:extLst>
          </p:cNvPr>
          <p:cNvSpPr txBox="1"/>
          <p:nvPr/>
        </p:nvSpPr>
        <p:spPr>
          <a:xfrm>
            <a:off x="5008156" y="1833364"/>
            <a:ext cx="6229350" cy="20621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Используя распределение потенциала мы можем вычислить заряд, который создает этот потенциал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76B89181-9FE0-4B2B-96F3-0486FBD69A2C}"/>
              </a:ext>
            </a:extLst>
          </p:cNvPr>
          <p:cNvGrpSpPr/>
          <p:nvPr/>
        </p:nvGrpSpPr>
        <p:grpSpPr>
          <a:xfrm rot="5400000">
            <a:off x="1201985" y="2334229"/>
            <a:ext cx="2341581" cy="1166256"/>
            <a:chOff x="7968602" y="2440187"/>
            <a:chExt cx="1999164" cy="995710"/>
          </a:xfrm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8BE0F66C-DEF3-4F47-BF10-3F1B6C3D65D5}"/>
                </a:ext>
              </a:extLst>
            </p:cNvPr>
            <p:cNvCxnSpPr/>
            <p:nvPr/>
          </p:nvCxnSpPr>
          <p:spPr>
            <a:xfrm>
              <a:off x="7968602" y="2440187"/>
              <a:ext cx="1999164" cy="0"/>
            </a:xfrm>
            <a:prstGeom prst="line">
              <a:avLst/>
            </a:prstGeom>
            <a:ln w="2254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114A4C92-1E14-4269-BE25-74984749B906}"/>
                </a:ext>
              </a:extLst>
            </p:cNvPr>
            <p:cNvSpPr/>
            <p:nvPr/>
          </p:nvSpPr>
          <p:spPr>
            <a:xfrm>
              <a:off x="8732635" y="2983779"/>
              <a:ext cx="452118" cy="452118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EB0215B-5BAE-4B96-8778-955C0322059F}"/>
              </a:ext>
            </a:extLst>
          </p:cNvPr>
          <p:cNvCxnSpPr/>
          <p:nvPr/>
        </p:nvCxnSpPr>
        <p:spPr>
          <a:xfrm rot="5400000">
            <a:off x="-85872" y="2937106"/>
            <a:ext cx="2341581" cy="0"/>
          </a:xfrm>
          <a:prstGeom prst="line">
            <a:avLst/>
          </a:prstGeom>
          <a:ln w="225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789EA8E-E381-4DFE-9DDD-BC1FDCE6A4AB}"/>
              </a:ext>
            </a:extLst>
          </p:cNvPr>
          <p:cNvCxnSpPr>
            <a:cxnSpLocks/>
          </p:cNvCxnSpPr>
          <p:nvPr/>
        </p:nvCxnSpPr>
        <p:spPr>
          <a:xfrm>
            <a:off x="515178" y="1169816"/>
            <a:ext cx="33975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6A1963-C54F-4C8F-B5C8-268319675DCC}"/>
              </a:ext>
            </a:extLst>
          </p:cNvPr>
          <p:cNvSpPr txBox="1"/>
          <p:nvPr/>
        </p:nvSpPr>
        <p:spPr>
          <a:xfrm>
            <a:off x="3912696" y="937268"/>
            <a:ext cx="32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endParaRPr lang="ru-RU" sz="2800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C4709B6D-A834-4ED9-A780-A2F033ED2590}"/>
              </a:ext>
            </a:extLst>
          </p:cNvPr>
          <p:cNvCxnSpPr>
            <a:cxnSpLocks/>
          </p:cNvCxnSpPr>
          <p:nvPr/>
        </p:nvCxnSpPr>
        <p:spPr>
          <a:xfrm>
            <a:off x="254832" y="3029699"/>
            <a:ext cx="0" cy="16678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F14930-88EA-4090-AFE9-7F85771235B0}"/>
              </a:ext>
            </a:extLst>
          </p:cNvPr>
          <p:cNvSpPr txBox="1"/>
          <p:nvPr/>
        </p:nvSpPr>
        <p:spPr>
          <a:xfrm>
            <a:off x="93467" y="4697576"/>
            <a:ext cx="32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ru-RU" sz="2800" dirty="0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17ECE2A-FDD0-41CA-8E1D-9B93F8427889}"/>
              </a:ext>
            </a:extLst>
          </p:cNvPr>
          <p:cNvCxnSpPr>
            <a:cxnSpLocks/>
          </p:cNvCxnSpPr>
          <p:nvPr/>
        </p:nvCxnSpPr>
        <p:spPr>
          <a:xfrm flipV="1">
            <a:off x="254832" y="1077074"/>
            <a:ext cx="0" cy="17716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FEA137-F115-4356-9C4D-B1CDAFC27B06}"/>
              </a:ext>
            </a:extLst>
          </p:cNvPr>
          <p:cNvSpPr txBox="1"/>
          <p:nvPr/>
        </p:nvSpPr>
        <p:spPr>
          <a:xfrm>
            <a:off x="307460" y="4540506"/>
            <a:ext cx="6229350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*Распределение потенциала в упрощенном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36884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План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18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F13F3F-EBA7-4D52-86D6-EC64BE2F8C3B}"/>
              </a:ext>
            </a:extLst>
          </p:cNvPr>
          <p:cNvGrpSpPr/>
          <p:nvPr/>
        </p:nvGrpSpPr>
        <p:grpSpPr>
          <a:xfrm>
            <a:off x="4323565" y="881955"/>
            <a:ext cx="3365810" cy="5592597"/>
            <a:chOff x="685562" y="878541"/>
            <a:chExt cx="3365810" cy="5592597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EAD05D40-7119-48F2-8422-A8C89970E8F0}"/>
                </a:ext>
              </a:extLst>
            </p:cNvPr>
            <p:cNvSpPr/>
            <p:nvPr/>
          </p:nvSpPr>
          <p:spPr>
            <a:xfrm>
              <a:off x="739272" y="878541"/>
              <a:ext cx="3281381" cy="5592597"/>
            </a:xfrm>
            <a:prstGeom prst="rect">
              <a:avLst/>
            </a:prstGeom>
            <a:solidFill>
              <a:srgbClr val="1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CA7C73-E2E7-4F8D-A227-B9A50A357578}"/>
                </a:ext>
              </a:extLst>
            </p:cNvPr>
            <p:cNvSpPr txBox="1"/>
            <p:nvPr/>
          </p:nvSpPr>
          <p:spPr>
            <a:xfrm>
              <a:off x="685562" y="974767"/>
              <a:ext cx="20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2)</a:t>
              </a:r>
              <a:endParaRPr lang="ru-RU" sz="3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9DA8D-B82A-4DB0-800A-C7CBA7807903}"/>
                </a:ext>
              </a:extLst>
            </p:cNvPr>
            <p:cNvSpPr txBox="1"/>
            <p:nvPr/>
          </p:nvSpPr>
          <p:spPr>
            <a:xfrm>
              <a:off x="769991" y="1568929"/>
              <a:ext cx="3281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Теоретическое вычисление заряда из геометрической конфигурации и потенциалов</a:t>
              </a: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84772A-FF13-4B0A-8DE0-81A1FD6D15A2}"/>
                </a:ext>
              </a:extLst>
            </p:cNvPr>
            <p:cNvGrpSpPr/>
            <p:nvPr/>
          </p:nvGrpSpPr>
          <p:grpSpPr>
            <a:xfrm>
              <a:off x="1021807" y="3222581"/>
              <a:ext cx="2171848" cy="2412319"/>
              <a:chOff x="3444087" y="586923"/>
              <a:chExt cx="4381432" cy="5960639"/>
            </a:xfrm>
          </p:grpSpPr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A717E08F-1E72-456C-80B8-BA6627DC6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3309" y="5255216"/>
                <a:ext cx="20201" cy="129234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E0E0315D-44D3-452E-B246-25B0973EF7B3}"/>
                  </a:ext>
                </a:extLst>
              </p:cNvPr>
              <p:cNvSpPr/>
              <p:nvPr/>
            </p:nvSpPr>
            <p:spPr>
              <a:xfrm>
                <a:off x="3489697" y="4522553"/>
                <a:ext cx="3667624" cy="130163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71DFD37-C9C4-4E9C-8327-93E1CDB85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1822152"/>
                <a:ext cx="50820" cy="335121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4AE57238-F5EB-4A83-BD9B-6D2C9DB3A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2421291"/>
                <a:ext cx="236146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1389129B-7A3A-4F44-8ED6-22D942597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599" y="2421291"/>
                <a:ext cx="878890" cy="109047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Дуга 41">
                <a:extLst>
                  <a:ext uri="{FF2B5EF4-FFF2-40B4-BE49-F238E27FC236}">
                    <a16:creationId xmlns:a16="http://schemas.microsoft.com/office/drawing/2014/main" id="{ECC00497-0B92-4BAA-AE31-D65FF9D0B690}"/>
                  </a:ext>
                </a:extLst>
              </p:cNvPr>
              <p:cNvSpPr/>
              <p:nvPr/>
            </p:nvSpPr>
            <p:spPr>
              <a:xfrm rot="6456544">
                <a:off x="4035026" y="647605"/>
                <a:ext cx="2351879" cy="2230515"/>
              </a:xfrm>
              <a:prstGeom prst="arc">
                <a:avLst>
                  <a:gd name="adj1" fmla="val 17224903"/>
                  <a:gd name="adj2" fmla="val 0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AB42E198-A7B4-47B5-B690-3355AE7FB07C}"/>
                  </a:ext>
                </a:extLst>
              </p:cNvPr>
              <p:cNvSpPr/>
              <p:nvPr/>
            </p:nvSpPr>
            <p:spPr>
              <a:xfrm>
                <a:off x="5256927" y="6263842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39AEE6-9777-487A-A231-87E77E8001E3}"/>
                  </a:ext>
                </a:extLst>
              </p:cNvPr>
              <p:cNvSpPr txBox="1"/>
              <p:nvPr/>
            </p:nvSpPr>
            <p:spPr>
              <a:xfrm>
                <a:off x="5382219" y="5843102"/>
                <a:ext cx="10991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</a:t>
                </a:r>
                <a:endParaRPr lang="ru-RU" sz="3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AB329-40B0-4557-962B-225E25126A43}"/>
                  </a:ext>
                </a:extLst>
              </p:cNvPr>
              <p:cNvSpPr txBox="1"/>
              <p:nvPr/>
            </p:nvSpPr>
            <p:spPr>
              <a:xfrm>
                <a:off x="6265753" y="2242714"/>
                <a:ext cx="109914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M</a:t>
                </a:r>
                <a:endParaRPr lang="ru-RU" sz="3200" dirty="0"/>
              </a:p>
            </p:txBody>
          </p:sp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id="{284FE363-A2C7-4F99-BD86-6EA7AE451C38}"/>
                  </a:ext>
                </a:extLst>
              </p:cNvPr>
              <p:cNvSpPr/>
              <p:nvPr/>
            </p:nvSpPr>
            <p:spPr>
              <a:xfrm>
                <a:off x="6644602" y="2350271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E1E6563-6B22-4768-85D0-101438D53F9A}"/>
                      </a:ext>
                    </a:extLst>
                  </p:cNvPr>
                  <p:cNvSpPr txBox="1"/>
                  <p:nvPr/>
                </p:nvSpPr>
                <p:spPr>
                  <a:xfrm>
                    <a:off x="7148899" y="2350271"/>
                    <a:ext cx="67662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4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ru-RU" sz="4000" dirty="0">
                      <a:solidFill>
                        <a:srgbClr val="4472C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5EEF62D-5C1E-461F-AAF9-16832F0B9B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8899" y="2350271"/>
                    <a:ext cx="67662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455" b="-11914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AD6D09-0A63-4467-B0B3-95195E73600E}"/>
                      </a:ext>
                    </a:extLst>
                  </p:cNvPr>
                  <p:cNvSpPr txBox="1"/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ru-RU" sz="40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51232D9-4759-441C-AD93-762639D130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297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85C26B2A-44F9-421C-8CF0-67041CF9225E}"/>
                  </a:ext>
                </a:extLst>
              </p:cNvPr>
              <p:cNvSpPr/>
              <p:nvPr/>
            </p:nvSpPr>
            <p:spPr>
              <a:xfrm>
                <a:off x="3444087" y="899657"/>
                <a:ext cx="3667624" cy="1301631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1C0747EE-CF95-402C-B409-8F7022381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8456" y="811198"/>
                <a:ext cx="14033" cy="85071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Овал 53">
                <a:extLst>
                  <a:ext uri="{FF2B5EF4-FFF2-40B4-BE49-F238E27FC236}">
                    <a16:creationId xmlns:a16="http://schemas.microsoft.com/office/drawing/2014/main" id="{C0DBA0B7-9F74-4A7C-8105-5CD3AB2D1637}"/>
                  </a:ext>
                </a:extLst>
              </p:cNvPr>
              <p:cNvSpPr/>
              <p:nvPr/>
            </p:nvSpPr>
            <p:spPr>
              <a:xfrm>
                <a:off x="5051930" y="3495934"/>
                <a:ext cx="498478" cy="64513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8E8FAD-C292-4B33-A31C-8E41C3B328E0}"/>
              </a:ext>
            </a:extLst>
          </p:cNvPr>
          <p:cNvGrpSpPr/>
          <p:nvPr/>
        </p:nvGrpSpPr>
        <p:grpSpPr>
          <a:xfrm>
            <a:off x="8146125" y="883587"/>
            <a:ext cx="4056533" cy="5636639"/>
            <a:chOff x="4205024" y="1057923"/>
            <a:chExt cx="4056533" cy="5636639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10188BBE-950F-4A88-8B29-DEC4BBBD17CD}"/>
                </a:ext>
              </a:extLst>
            </p:cNvPr>
            <p:cNvGrpSpPr/>
            <p:nvPr/>
          </p:nvGrpSpPr>
          <p:grpSpPr>
            <a:xfrm>
              <a:off x="4205024" y="1101965"/>
              <a:ext cx="3773091" cy="5592597"/>
              <a:chOff x="4205024" y="1101965"/>
              <a:chExt cx="3773091" cy="5592597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F8281EB-B9A1-4EE8-903C-2166D85334B2}"/>
                  </a:ext>
                </a:extLst>
              </p:cNvPr>
              <p:cNvSpPr/>
              <p:nvPr/>
            </p:nvSpPr>
            <p:spPr>
              <a:xfrm>
                <a:off x="4205024" y="1101965"/>
                <a:ext cx="3535804" cy="559259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18A7EF-DADE-4F2E-A28D-85119E2A73E8}"/>
                  </a:ext>
                </a:extLst>
              </p:cNvPr>
              <p:cNvSpPr txBox="1"/>
              <p:nvPr/>
            </p:nvSpPr>
            <p:spPr>
              <a:xfrm>
                <a:off x="4295890" y="1585529"/>
                <a:ext cx="31735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Вычисление заряда из 2 ЗН, с учетом поправок</a:t>
                </a:r>
              </a:p>
            </p:txBody>
          </p:sp>
          <p:grpSp>
            <p:nvGrpSpPr>
              <p:cNvPr id="55" name="Группа 54">
                <a:extLst>
                  <a:ext uri="{FF2B5EF4-FFF2-40B4-BE49-F238E27FC236}">
                    <a16:creationId xmlns:a16="http://schemas.microsoft.com/office/drawing/2014/main" id="{2DCDAC3C-94A7-4950-BC40-76790C765756}"/>
                  </a:ext>
                </a:extLst>
              </p:cNvPr>
              <p:cNvGrpSpPr/>
              <p:nvPr/>
            </p:nvGrpSpPr>
            <p:grpSpPr>
              <a:xfrm>
                <a:off x="4325387" y="2957956"/>
                <a:ext cx="3652728" cy="2743185"/>
                <a:chOff x="6358822" y="2233444"/>
                <a:chExt cx="5081655" cy="4375827"/>
              </a:xfrm>
            </p:grpSpPr>
            <p:cxnSp>
              <p:nvCxnSpPr>
                <p:cNvPr id="56" name="Прямая соединительная линия 55">
                  <a:extLst>
                    <a:ext uri="{FF2B5EF4-FFF2-40B4-BE49-F238E27FC236}">
                      <a16:creationId xmlns:a16="http://schemas.microsoft.com/office/drawing/2014/main" id="{30D885CA-42DA-4A33-81C5-1DF8385BC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17612" y="2233444"/>
                  <a:ext cx="664998" cy="2088583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B37679B3-75F4-4E01-A845-E29FB2441AFB}"/>
                    </a:ext>
                  </a:extLst>
                </p:cNvPr>
                <p:cNvSpPr/>
                <p:nvPr/>
              </p:nvSpPr>
              <p:spPr>
                <a:xfrm>
                  <a:off x="6358822" y="3408985"/>
                  <a:ext cx="1844702" cy="320028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" name="Овал 57">
                  <a:extLst>
                    <a:ext uri="{FF2B5EF4-FFF2-40B4-BE49-F238E27FC236}">
                      <a16:creationId xmlns:a16="http://schemas.microsoft.com/office/drawing/2014/main" id="{93B40E6B-7B63-47DB-8FE6-B3E3FDC64968}"/>
                    </a:ext>
                  </a:extLst>
                </p:cNvPr>
                <p:cNvSpPr/>
                <p:nvPr/>
              </p:nvSpPr>
              <p:spPr>
                <a:xfrm>
                  <a:off x="7850938" y="4373226"/>
                  <a:ext cx="266674" cy="34684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59" name="Прямая соединительная линия 58">
                  <a:extLst>
                    <a:ext uri="{FF2B5EF4-FFF2-40B4-BE49-F238E27FC236}">
                      <a16:creationId xmlns:a16="http://schemas.microsoft.com/office/drawing/2014/main" id="{92BEB360-57A5-48DC-8CF3-FDE66951A3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3631" y="2233444"/>
                  <a:ext cx="23483" cy="110664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 стрелкой 59">
                  <a:extLst>
                    <a:ext uri="{FF2B5EF4-FFF2-40B4-BE49-F238E27FC236}">
                      <a16:creationId xmlns:a16="http://schemas.microsoft.com/office/drawing/2014/main" id="{BB011FB6-BAB0-460B-A2F6-9679A8D3CE2B}"/>
                    </a:ext>
                  </a:extLst>
                </p:cNvPr>
                <p:cNvCxnSpPr/>
                <p:nvPr/>
              </p:nvCxnSpPr>
              <p:spPr>
                <a:xfrm>
                  <a:off x="8157754" y="4546646"/>
                  <a:ext cx="762002" cy="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 стрелкой 60">
                  <a:extLst>
                    <a:ext uri="{FF2B5EF4-FFF2-40B4-BE49-F238E27FC236}">
                      <a16:creationId xmlns:a16="http://schemas.microsoft.com/office/drawing/2014/main" id="{AD88CF03-F086-4404-8D52-1700D973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8565" y="4783715"/>
                  <a:ext cx="12220" cy="64577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Прямая со стрелкой 61">
                  <a:extLst>
                    <a:ext uri="{FF2B5EF4-FFF2-40B4-BE49-F238E27FC236}">
                      <a16:creationId xmlns:a16="http://schemas.microsoft.com/office/drawing/2014/main" id="{70B5EACB-00F2-4C02-BAB6-F04022D8E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7822" y="3711587"/>
                  <a:ext cx="199864" cy="61591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5286A0D6-274C-4FF0-ACE4-1EC1D2E99115}"/>
                    </a:ext>
                  </a:extLst>
                </p:cNvPr>
                <p:cNvSpPr/>
                <p:nvPr/>
              </p:nvSpPr>
              <p:spPr>
                <a:xfrm>
                  <a:off x="8890936" y="3241449"/>
                  <a:ext cx="1844702" cy="330801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3D87D44-DFDA-463B-9C52-B0A1089C57B5}"/>
                    </a:ext>
                  </a:extLst>
                </p:cNvPr>
                <p:cNvSpPr txBox="1"/>
                <p:nvPr/>
              </p:nvSpPr>
              <p:spPr>
                <a:xfrm>
                  <a:off x="6599408" y="5230573"/>
                  <a:ext cx="3370387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/>
                    <a:t>тяжести</a:t>
                  </a:r>
                  <a:endParaRPr lang="ru-RU" sz="2800" baseline="-250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066C5C-482C-4608-A895-B9E81A839DB5}"/>
                    </a:ext>
                  </a:extLst>
                </p:cNvPr>
                <p:cNvSpPr txBox="1"/>
                <p:nvPr/>
              </p:nvSpPr>
              <p:spPr>
                <a:xfrm>
                  <a:off x="7674624" y="3295738"/>
                  <a:ext cx="1955885" cy="758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T</a:t>
                  </a:r>
                  <a:endParaRPr lang="ru-RU" sz="2800" baseline="-250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C2F4409-82E1-43A8-BC07-27AA17EC968D}"/>
                    </a:ext>
                  </a:extLst>
                </p:cNvPr>
                <p:cNvSpPr txBox="1"/>
                <p:nvPr/>
              </p:nvSpPr>
              <p:spPr>
                <a:xfrm>
                  <a:off x="9060664" y="4182542"/>
                  <a:ext cx="2379813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 err="1"/>
                    <a:t>электр</a:t>
                  </a:r>
                  <a:endParaRPr lang="ru-RU" sz="2800" baseline="-25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EC8D89A-12E0-4441-860E-179B48512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sz="28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ru-RU" sz="28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CFC7888-2E9E-49FB-ACA7-D96A1E0E18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8947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5C052-3212-4882-9984-2B403B312E58}"/>
                </a:ext>
              </a:extLst>
            </p:cNvPr>
            <p:cNvSpPr txBox="1"/>
            <p:nvPr/>
          </p:nvSpPr>
          <p:spPr>
            <a:xfrm>
              <a:off x="4217128" y="1057923"/>
              <a:ext cx="4044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3)</a:t>
              </a:r>
              <a:endParaRPr lang="ru-RU" sz="2800" dirty="0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2344D47-C102-494B-AC78-D7808C47A384}"/>
              </a:ext>
            </a:extLst>
          </p:cNvPr>
          <p:cNvGrpSpPr/>
          <p:nvPr/>
        </p:nvGrpSpPr>
        <p:grpSpPr>
          <a:xfrm>
            <a:off x="365289" y="865445"/>
            <a:ext cx="3535804" cy="5565065"/>
            <a:chOff x="8023518" y="906073"/>
            <a:chExt cx="3535804" cy="5565065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460416A9-345E-45D0-923B-B9446C1C6F2A}"/>
                </a:ext>
              </a:extLst>
            </p:cNvPr>
            <p:cNvSpPr/>
            <p:nvPr/>
          </p:nvSpPr>
          <p:spPr>
            <a:xfrm>
              <a:off x="8023518" y="906073"/>
              <a:ext cx="3535804" cy="55650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127A91-3ADC-40FF-94EB-A1F41820393B}"/>
                </a:ext>
              </a:extLst>
            </p:cNvPr>
            <p:cNvSpPr txBox="1"/>
            <p:nvPr/>
          </p:nvSpPr>
          <p:spPr>
            <a:xfrm>
              <a:off x="8036497" y="1078258"/>
              <a:ext cx="3429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1)</a:t>
              </a:r>
              <a:endParaRPr lang="ru-RU" sz="2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2F8B69-96AF-4498-AD43-3A9EDEAAE419}"/>
                </a:ext>
              </a:extLst>
            </p:cNvPr>
            <p:cNvSpPr txBox="1"/>
            <p:nvPr/>
          </p:nvSpPr>
          <p:spPr>
            <a:xfrm>
              <a:off x="8065124" y="1783660"/>
              <a:ext cx="3173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Проведем эксперимент </a:t>
              </a:r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546AFAFC-2408-406C-B94F-A413AB8C25E5}"/>
                </a:ext>
              </a:extLst>
            </p:cNvPr>
            <p:cNvGrpSpPr/>
            <p:nvPr/>
          </p:nvGrpSpPr>
          <p:grpSpPr>
            <a:xfrm>
              <a:off x="8133684" y="3470708"/>
              <a:ext cx="3275654" cy="2673807"/>
              <a:chOff x="2540292" y="922118"/>
              <a:chExt cx="6764538" cy="5521667"/>
            </a:xfrm>
          </p:grpSpPr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8AF8072-0ECE-4CCD-A665-9047AE3B3F2F}"/>
                  </a:ext>
                </a:extLst>
              </p:cNvPr>
              <p:cNvSpPr/>
              <p:nvPr/>
            </p:nvSpPr>
            <p:spPr>
              <a:xfrm>
                <a:off x="5384760" y="2618192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25FAEACA-ADCC-49F8-96B7-7733CDD8EF17}"/>
                  </a:ext>
                </a:extLst>
              </p:cNvPr>
              <p:cNvCxnSpPr/>
              <p:nvPr/>
            </p:nvCxnSpPr>
            <p:spPr>
              <a:xfrm flipV="1">
                <a:off x="5141142" y="1541059"/>
                <a:ext cx="423703" cy="25765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C4F02326-49CF-4A63-9B87-1C628DD82290}"/>
                  </a:ext>
                </a:extLst>
              </p:cNvPr>
              <p:cNvSpPr/>
              <p:nvPr/>
            </p:nvSpPr>
            <p:spPr>
              <a:xfrm flipV="1">
                <a:off x="4256307" y="1403548"/>
                <a:ext cx="4222675" cy="183492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5" name="Прямоугольник 19">
                <a:extLst>
                  <a:ext uri="{FF2B5EF4-FFF2-40B4-BE49-F238E27FC236}">
                    <a16:creationId xmlns:a16="http://schemas.microsoft.com/office/drawing/2014/main" id="{C2303394-CD47-4FA2-BFB7-96AC12E02815}"/>
                  </a:ext>
                </a:extLst>
              </p:cNvPr>
              <p:cNvSpPr/>
              <p:nvPr/>
            </p:nvSpPr>
            <p:spPr>
              <a:xfrm flipV="1">
                <a:off x="7901465" y="1284836"/>
                <a:ext cx="661271" cy="413385"/>
              </a:xfrm>
              <a:custGeom>
                <a:avLst/>
                <a:gdLst>
                  <a:gd name="connsiteX0" fmla="*/ 0 w 623171"/>
                  <a:gd name="connsiteY0" fmla="*/ 0 h 408188"/>
                  <a:gd name="connsiteX1" fmla="*/ 623171 w 623171"/>
                  <a:gd name="connsiteY1" fmla="*/ 0 h 408188"/>
                  <a:gd name="connsiteX2" fmla="*/ 623171 w 623171"/>
                  <a:gd name="connsiteY2" fmla="*/ 408188 h 408188"/>
                  <a:gd name="connsiteX3" fmla="*/ 0 w 623171"/>
                  <a:gd name="connsiteY3" fmla="*/ 408188 h 408188"/>
                  <a:gd name="connsiteX4" fmla="*/ 0 w 623171"/>
                  <a:gd name="connsiteY4" fmla="*/ 0 h 408188"/>
                  <a:gd name="connsiteX0" fmla="*/ 0 w 623171"/>
                  <a:gd name="connsiteY0" fmla="*/ 0 h 410244"/>
                  <a:gd name="connsiteX1" fmla="*/ 623171 w 623171"/>
                  <a:gd name="connsiteY1" fmla="*/ 0 h 410244"/>
                  <a:gd name="connsiteX2" fmla="*/ 623171 w 623171"/>
                  <a:gd name="connsiteY2" fmla="*/ 408188 h 410244"/>
                  <a:gd name="connsiteX3" fmla="*/ 153741 w 623171"/>
                  <a:gd name="connsiteY3" fmla="*/ 410244 h 410244"/>
                  <a:gd name="connsiteX4" fmla="*/ 0 w 623171"/>
                  <a:gd name="connsiteY4" fmla="*/ 408188 h 410244"/>
                  <a:gd name="connsiteX5" fmla="*/ 0 w 623171"/>
                  <a:gd name="connsiteY5" fmla="*/ 0 h 410244"/>
                  <a:gd name="connsiteX0" fmla="*/ 0 w 623171"/>
                  <a:gd name="connsiteY0" fmla="*/ 3141 h 413385"/>
                  <a:gd name="connsiteX1" fmla="*/ 140406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0 w 623171"/>
                  <a:gd name="connsiteY0" fmla="*/ 314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36195 w 623171"/>
                  <a:gd name="connsiteY0" fmla="*/ 5267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36195 w 623171"/>
                  <a:gd name="connsiteY6" fmla="*/ 52671 h 413385"/>
                  <a:gd name="connsiteX0" fmla="*/ 7620 w 594596"/>
                  <a:gd name="connsiteY0" fmla="*/ 52671 h 413385"/>
                  <a:gd name="connsiteX1" fmla="*/ 148026 w 594596"/>
                  <a:gd name="connsiteY1" fmla="*/ 0 h 413385"/>
                  <a:gd name="connsiteX2" fmla="*/ 594596 w 594596"/>
                  <a:gd name="connsiteY2" fmla="*/ 3141 h 413385"/>
                  <a:gd name="connsiteX3" fmla="*/ 594596 w 594596"/>
                  <a:gd name="connsiteY3" fmla="*/ 411329 h 413385"/>
                  <a:gd name="connsiteX4" fmla="*/ 125166 w 594596"/>
                  <a:gd name="connsiteY4" fmla="*/ 413385 h 413385"/>
                  <a:gd name="connsiteX5" fmla="*/ 0 w 594596"/>
                  <a:gd name="connsiteY5" fmla="*/ 348464 h 413385"/>
                  <a:gd name="connsiteX6" fmla="*/ 7620 w 594596"/>
                  <a:gd name="connsiteY6" fmla="*/ 52671 h 413385"/>
                  <a:gd name="connsiteX0" fmla="*/ 74295 w 661271"/>
                  <a:gd name="connsiteY0" fmla="*/ 52671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74295 w 661271"/>
                  <a:gd name="connsiteY6" fmla="*/ 52671 h 413385"/>
                  <a:gd name="connsiteX0" fmla="*/ 11430 w 661271"/>
                  <a:gd name="connsiteY0" fmla="*/ 9648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11430 w 661271"/>
                  <a:gd name="connsiteY6" fmla="*/ 96486 h 413385"/>
                  <a:gd name="connsiteX0" fmla="*/ 5715 w 661271"/>
                  <a:gd name="connsiteY0" fmla="*/ 10029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5715 w 661271"/>
                  <a:gd name="connsiteY6" fmla="*/ 100296 h 41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271" h="413385">
                    <a:moveTo>
                      <a:pt x="5715" y="100296"/>
                    </a:moveTo>
                    <a:lnTo>
                      <a:pt x="214701" y="0"/>
                    </a:lnTo>
                    <a:lnTo>
                      <a:pt x="661271" y="3141"/>
                    </a:lnTo>
                    <a:lnTo>
                      <a:pt x="661271" y="411329"/>
                    </a:lnTo>
                    <a:lnTo>
                      <a:pt x="191841" y="413385"/>
                    </a:lnTo>
                    <a:lnTo>
                      <a:pt x="0" y="297029"/>
                    </a:lnTo>
                    <a:lnTo>
                      <a:pt x="5715" y="10029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4195F2C4-40D5-4418-A989-CB5AD83F3D63}"/>
                  </a:ext>
                </a:extLst>
              </p:cNvPr>
              <p:cNvSpPr/>
              <p:nvPr/>
            </p:nvSpPr>
            <p:spPr>
              <a:xfrm flipV="1">
                <a:off x="8363694" y="922118"/>
                <a:ext cx="282797" cy="49927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5D04B680-6125-42D4-AD65-E7BC0680E6AA}"/>
                  </a:ext>
                </a:extLst>
              </p:cNvPr>
              <p:cNvSpPr/>
              <p:nvPr/>
            </p:nvSpPr>
            <p:spPr>
              <a:xfrm flipV="1">
                <a:off x="7798506" y="5818478"/>
                <a:ext cx="1506324" cy="4081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F820C144-B70C-4020-9648-E8F03D5FF968}"/>
                  </a:ext>
                </a:extLst>
              </p:cNvPr>
              <p:cNvSpPr/>
              <p:nvPr/>
            </p:nvSpPr>
            <p:spPr>
              <a:xfrm>
                <a:off x="2540292" y="2566800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Овал 78">
                <a:extLst>
                  <a:ext uri="{FF2B5EF4-FFF2-40B4-BE49-F238E27FC236}">
                    <a16:creationId xmlns:a16="http://schemas.microsoft.com/office/drawing/2014/main" id="{A960C18B-A882-4473-ABAD-2DA66648A9EA}"/>
                  </a:ext>
                </a:extLst>
              </p:cNvPr>
              <p:cNvSpPr/>
              <p:nvPr/>
            </p:nvSpPr>
            <p:spPr>
              <a:xfrm>
                <a:off x="4965755" y="3949405"/>
                <a:ext cx="346841" cy="346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47DAA3A0-D771-412A-8FAC-79A563212F64}"/>
                  </a:ext>
                </a:extLst>
              </p:cNvPr>
              <p:cNvSpPr/>
              <p:nvPr/>
            </p:nvSpPr>
            <p:spPr>
              <a:xfrm>
                <a:off x="5141143" y="4019355"/>
                <a:ext cx="110202" cy="982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945EA37-FCDC-4B03-A5E2-B017FD60C160}"/>
                  </a:ext>
                </a:extLst>
              </p:cNvPr>
              <p:cNvSpPr/>
              <p:nvPr/>
            </p:nvSpPr>
            <p:spPr>
              <a:xfrm>
                <a:off x="6851285" y="4990364"/>
                <a:ext cx="1249870" cy="11664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82" name="Соединитель: изогнутый 81">
                <a:extLst>
                  <a:ext uri="{FF2B5EF4-FFF2-40B4-BE49-F238E27FC236}">
                    <a16:creationId xmlns:a16="http://schemas.microsoft.com/office/drawing/2014/main" id="{FE37FB87-6E00-4506-B5A7-1179EC4E087A}"/>
                  </a:ext>
                </a:extLst>
              </p:cNvPr>
              <p:cNvCxnSpPr/>
              <p:nvPr/>
            </p:nvCxnSpPr>
            <p:spPr>
              <a:xfrm>
                <a:off x="6915424" y="3865780"/>
                <a:ext cx="15584" cy="12700"/>
              </a:xfrm>
              <a:prstGeom prst="curved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Соединитель: изогнутый 82">
                <a:extLst>
                  <a:ext uri="{FF2B5EF4-FFF2-40B4-BE49-F238E27FC236}">
                    <a16:creationId xmlns:a16="http://schemas.microsoft.com/office/drawing/2014/main" id="{9824F785-3FEF-41C7-B0EA-7F3FA04E91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190150" y="4946880"/>
                <a:ext cx="1164758" cy="70010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C23BA898-44D5-4E06-B59D-FB436E394DB6}"/>
                  </a:ext>
                </a:extLst>
              </p:cNvPr>
              <p:cNvSpPr/>
              <p:nvPr/>
            </p:nvSpPr>
            <p:spPr>
              <a:xfrm>
                <a:off x="3662649" y="5463992"/>
                <a:ext cx="4003309" cy="979793"/>
              </a:xfrm>
              <a:custGeom>
                <a:avLst/>
                <a:gdLst>
                  <a:gd name="connsiteX0" fmla="*/ 159399 w 4767329"/>
                  <a:gd name="connsiteY0" fmla="*/ 0 h 979793"/>
                  <a:gd name="connsiteX1" fmla="*/ 372 w 4767329"/>
                  <a:gd name="connsiteY1" fmla="*/ 365760 h 979793"/>
                  <a:gd name="connsiteX2" fmla="*/ 199155 w 4767329"/>
                  <a:gd name="connsiteY2" fmla="*/ 906449 h 979793"/>
                  <a:gd name="connsiteX3" fmla="*/ 851162 w 4767329"/>
                  <a:gd name="connsiteY3" fmla="*/ 930302 h 979793"/>
                  <a:gd name="connsiteX4" fmla="*/ 1614487 w 4767329"/>
                  <a:gd name="connsiteY4" fmla="*/ 492981 h 979793"/>
                  <a:gd name="connsiteX5" fmla="*/ 2854891 w 4767329"/>
                  <a:gd name="connsiteY5" fmla="*/ 795130 h 979793"/>
                  <a:gd name="connsiteX6" fmla="*/ 3387628 w 4767329"/>
                  <a:gd name="connsiteY6" fmla="*/ 636104 h 979793"/>
                  <a:gd name="connsiteX7" fmla="*/ 4469005 w 4767329"/>
                  <a:gd name="connsiteY7" fmla="*/ 834887 h 979793"/>
                  <a:gd name="connsiteX8" fmla="*/ 4747301 w 4767329"/>
                  <a:gd name="connsiteY8" fmla="*/ 429370 h 979793"/>
                  <a:gd name="connsiteX9" fmla="*/ 4723447 w 4767329"/>
                  <a:gd name="connsiteY9" fmla="*/ 437322 h 97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7329" h="979793">
                    <a:moveTo>
                      <a:pt x="159399" y="0"/>
                    </a:moveTo>
                    <a:cubicBezTo>
                      <a:pt x="76572" y="107342"/>
                      <a:pt x="-6254" y="214685"/>
                      <a:pt x="372" y="365760"/>
                    </a:cubicBezTo>
                    <a:cubicBezTo>
                      <a:pt x="6998" y="516835"/>
                      <a:pt x="57357" y="812359"/>
                      <a:pt x="199155" y="906449"/>
                    </a:cubicBezTo>
                    <a:cubicBezTo>
                      <a:pt x="340953" y="1000539"/>
                      <a:pt x="615273" y="999213"/>
                      <a:pt x="851162" y="930302"/>
                    </a:cubicBezTo>
                    <a:cubicBezTo>
                      <a:pt x="1087051" y="861391"/>
                      <a:pt x="1280532" y="515510"/>
                      <a:pt x="1614487" y="492981"/>
                    </a:cubicBezTo>
                    <a:cubicBezTo>
                      <a:pt x="1948442" y="470452"/>
                      <a:pt x="2559368" y="771276"/>
                      <a:pt x="2854891" y="795130"/>
                    </a:cubicBezTo>
                    <a:cubicBezTo>
                      <a:pt x="3150414" y="818984"/>
                      <a:pt x="3118609" y="629478"/>
                      <a:pt x="3387628" y="636104"/>
                    </a:cubicBezTo>
                    <a:cubicBezTo>
                      <a:pt x="3656647" y="642730"/>
                      <a:pt x="4242393" y="869343"/>
                      <a:pt x="4469005" y="834887"/>
                    </a:cubicBezTo>
                    <a:cubicBezTo>
                      <a:pt x="4695617" y="800431"/>
                      <a:pt x="4747301" y="429370"/>
                      <a:pt x="4747301" y="429370"/>
                    </a:cubicBezTo>
                    <a:cubicBezTo>
                      <a:pt x="4789708" y="363109"/>
                      <a:pt x="4756577" y="400215"/>
                      <a:pt x="4723447" y="43732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203E8EAA-A672-4A47-B991-62DABF4AB949}"/>
                  </a:ext>
                </a:extLst>
              </p:cNvPr>
              <p:cNvSpPr/>
              <p:nvPr/>
            </p:nvSpPr>
            <p:spPr>
              <a:xfrm>
                <a:off x="7221887" y="5139041"/>
                <a:ext cx="576619" cy="1762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DABC930D-80AE-451F-B06A-30A26AA25C7F}"/>
                  </a:ext>
                </a:extLst>
              </p:cNvPr>
              <p:cNvSpPr/>
              <p:nvPr/>
            </p:nvSpPr>
            <p:spPr>
              <a:xfrm flipV="1">
                <a:off x="7754297" y="1434622"/>
                <a:ext cx="609397" cy="121344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5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9AAC32A5-EDDE-43E6-9CCE-F0BFB972B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/>
              <a:t>Результаты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89E4FE-F075-4445-9070-EC87DC8F51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19</a:t>
            </a:fld>
            <a:endParaRPr lang="ru-RU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7F2B3BC0-833D-474E-9C11-022DA952E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936188"/>
              </p:ext>
            </p:extLst>
          </p:nvPr>
        </p:nvGraphicFramePr>
        <p:xfrm>
          <a:off x="-499949" y="830147"/>
          <a:ext cx="9803747" cy="752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8" r:id="rId3" imgW="3849120" imgH="3261600" progId="">
                  <p:embed/>
                </p:oleObj>
              </mc:Choice>
              <mc:Fallback>
                <p:oleObj r:id="rId3" imgW="3849120" imgH="326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99949" y="830147"/>
                        <a:ext cx="9803747" cy="7522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3F08412-F33A-41C8-A06D-1F4A70C908CE}"/>
              </a:ext>
            </a:extLst>
          </p:cNvPr>
          <p:cNvSpPr txBox="1"/>
          <p:nvPr/>
        </p:nvSpPr>
        <p:spPr>
          <a:xfrm>
            <a:off x="6321876" y="1227864"/>
            <a:ext cx="2007477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700" dirty="0"/>
              <a:t>Моделирование</a:t>
            </a:r>
          </a:p>
          <a:p>
            <a:r>
              <a:rPr lang="ru-RU" sz="1700" dirty="0"/>
              <a:t>Первая модель</a:t>
            </a:r>
          </a:p>
          <a:p>
            <a:r>
              <a:rPr lang="ru-RU" sz="1700" dirty="0"/>
              <a:t>Уточненная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77DEC-D615-4E20-8E7B-68B5B7FC0DD1}"/>
                  </a:ext>
                </a:extLst>
              </p:cNvPr>
              <p:cNvSpPr txBox="1"/>
              <p:nvPr/>
            </p:nvSpPr>
            <p:spPr>
              <a:xfrm>
                <a:off x="7197709" y="3089524"/>
                <a:ext cx="4792904" cy="23083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На диапазоне 3-5 кВ моделирование сходится с </a:t>
                </a:r>
                <a:r>
                  <a:rPr lang="ru-RU" sz="2400" dirty="0" err="1"/>
                  <a:t>мат.методами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&lt;8%</m:t>
                    </m:r>
                  </m:oMath>
                </a14:m>
                <a:r>
                  <a:rPr lang="ru-RU" sz="2400" dirty="0"/>
                  <a:t>.</a:t>
                </a:r>
              </a:p>
              <a:p>
                <a:r>
                  <a:rPr lang="ru-RU" sz="2400" dirty="0"/>
                  <a:t>На этом диапазоне упрощенная </a:t>
                </a:r>
                <a:r>
                  <a:rPr lang="ru-RU" sz="2400" dirty="0" err="1"/>
                  <a:t>мат.модель</a:t>
                </a:r>
                <a:r>
                  <a:rPr lang="ru-RU" sz="2400" dirty="0"/>
                  <a:t> мало отличается от усложненной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77DEC-D615-4E20-8E7B-68B5B7FC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09" y="3089524"/>
                <a:ext cx="4792904" cy="2308324"/>
              </a:xfrm>
              <a:prstGeom prst="rect">
                <a:avLst/>
              </a:prstGeom>
              <a:blipFill>
                <a:blip r:embed="rId5"/>
                <a:stretch>
                  <a:fillRect l="-1641" t="-1302" b="-44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4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План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2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F13F3F-EBA7-4D52-86D6-EC64BE2F8C3B}"/>
              </a:ext>
            </a:extLst>
          </p:cNvPr>
          <p:cNvGrpSpPr/>
          <p:nvPr/>
        </p:nvGrpSpPr>
        <p:grpSpPr>
          <a:xfrm>
            <a:off x="8578801" y="881955"/>
            <a:ext cx="3365810" cy="5592597"/>
            <a:chOff x="685562" y="878541"/>
            <a:chExt cx="3365810" cy="5592597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EAD05D40-7119-48F2-8422-A8C89970E8F0}"/>
                </a:ext>
              </a:extLst>
            </p:cNvPr>
            <p:cNvSpPr/>
            <p:nvPr/>
          </p:nvSpPr>
          <p:spPr>
            <a:xfrm>
              <a:off x="739272" y="878541"/>
              <a:ext cx="3281381" cy="5592597"/>
            </a:xfrm>
            <a:prstGeom prst="rect">
              <a:avLst/>
            </a:prstGeom>
            <a:solidFill>
              <a:srgbClr val="1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CA7C73-E2E7-4F8D-A227-B9A50A357578}"/>
                </a:ext>
              </a:extLst>
            </p:cNvPr>
            <p:cNvSpPr txBox="1"/>
            <p:nvPr/>
          </p:nvSpPr>
          <p:spPr>
            <a:xfrm>
              <a:off x="685562" y="974767"/>
              <a:ext cx="20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3</a:t>
              </a:r>
              <a:r>
                <a:rPr lang="en-US" sz="2800" dirty="0"/>
                <a:t>)</a:t>
              </a:r>
              <a:endParaRPr lang="ru-RU" sz="3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9DA8D-B82A-4DB0-800A-C7CBA7807903}"/>
                </a:ext>
              </a:extLst>
            </p:cNvPr>
            <p:cNvSpPr txBox="1"/>
            <p:nvPr/>
          </p:nvSpPr>
          <p:spPr>
            <a:xfrm>
              <a:off x="769991" y="1568929"/>
              <a:ext cx="3281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Теоретическое вычисление заряда из геометрической конфигурации и потенциалов</a:t>
              </a: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84772A-FF13-4B0A-8DE0-81A1FD6D15A2}"/>
                </a:ext>
              </a:extLst>
            </p:cNvPr>
            <p:cNvGrpSpPr/>
            <p:nvPr/>
          </p:nvGrpSpPr>
          <p:grpSpPr>
            <a:xfrm>
              <a:off x="1021807" y="3222581"/>
              <a:ext cx="2171848" cy="2412319"/>
              <a:chOff x="3444087" y="586923"/>
              <a:chExt cx="4381432" cy="5960639"/>
            </a:xfrm>
          </p:grpSpPr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A717E08F-1E72-456C-80B8-BA6627DC6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3309" y="5255216"/>
                <a:ext cx="20201" cy="129234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E0E0315D-44D3-452E-B246-25B0973EF7B3}"/>
                  </a:ext>
                </a:extLst>
              </p:cNvPr>
              <p:cNvSpPr/>
              <p:nvPr/>
            </p:nvSpPr>
            <p:spPr>
              <a:xfrm>
                <a:off x="3489697" y="4522553"/>
                <a:ext cx="3667624" cy="130163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71DFD37-C9C4-4E9C-8327-93E1CDB85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1822152"/>
                <a:ext cx="50820" cy="335121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4AE57238-F5EB-4A83-BD9B-6D2C9DB3A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2421291"/>
                <a:ext cx="236146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1389129B-7A3A-4F44-8ED6-22D942597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599" y="2421291"/>
                <a:ext cx="878890" cy="109047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Дуга 41">
                <a:extLst>
                  <a:ext uri="{FF2B5EF4-FFF2-40B4-BE49-F238E27FC236}">
                    <a16:creationId xmlns:a16="http://schemas.microsoft.com/office/drawing/2014/main" id="{ECC00497-0B92-4BAA-AE31-D65FF9D0B690}"/>
                  </a:ext>
                </a:extLst>
              </p:cNvPr>
              <p:cNvSpPr/>
              <p:nvPr/>
            </p:nvSpPr>
            <p:spPr>
              <a:xfrm rot="6456544">
                <a:off x="4035026" y="647605"/>
                <a:ext cx="2351879" cy="2230515"/>
              </a:xfrm>
              <a:prstGeom prst="arc">
                <a:avLst>
                  <a:gd name="adj1" fmla="val 17224903"/>
                  <a:gd name="adj2" fmla="val 0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AB42E198-A7B4-47B5-B690-3355AE7FB07C}"/>
                  </a:ext>
                </a:extLst>
              </p:cNvPr>
              <p:cNvSpPr/>
              <p:nvPr/>
            </p:nvSpPr>
            <p:spPr>
              <a:xfrm>
                <a:off x="5256927" y="6263842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39AEE6-9777-487A-A231-87E77E8001E3}"/>
                  </a:ext>
                </a:extLst>
              </p:cNvPr>
              <p:cNvSpPr txBox="1"/>
              <p:nvPr/>
            </p:nvSpPr>
            <p:spPr>
              <a:xfrm>
                <a:off x="5382219" y="5843102"/>
                <a:ext cx="10991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</a:t>
                </a:r>
                <a:endParaRPr lang="ru-RU" sz="3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AB329-40B0-4557-962B-225E25126A43}"/>
                  </a:ext>
                </a:extLst>
              </p:cNvPr>
              <p:cNvSpPr txBox="1"/>
              <p:nvPr/>
            </p:nvSpPr>
            <p:spPr>
              <a:xfrm>
                <a:off x="6265753" y="2242714"/>
                <a:ext cx="109914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M</a:t>
                </a:r>
                <a:endParaRPr lang="ru-RU" sz="3200" dirty="0"/>
              </a:p>
            </p:txBody>
          </p:sp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id="{284FE363-A2C7-4F99-BD86-6EA7AE451C38}"/>
                  </a:ext>
                </a:extLst>
              </p:cNvPr>
              <p:cNvSpPr/>
              <p:nvPr/>
            </p:nvSpPr>
            <p:spPr>
              <a:xfrm>
                <a:off x="6644602" y="2350271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E6563-6B22-4768-85D0-101438D53F9A}"/>
                  </a:ext>
                </a:extLst>
              </p:cNvPr>
              <p:cNvSpPr txBox="1"/>
              <p:nvPr/>
            </p:nvSpPr>
            <p:spPr>
              <a:xfrm>
                <a:off x="7148899" y="2350270"/>
                <a:ext cx="676620" cy="174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4472C4"/>
                    </a:solidFill>
                  </a:rPr>
                  <a:t>y</a:t>
                </a:r>
                <a:endParaRPr lang="ru-RU" sz="4000" dirty="0">
                  <a:solidFill>
                    <a:srgbClr val="4472C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AD6D09-0A63-4467-B0B3-95195E73600E}"/>
                      </a:ext>
                    </a:extLst>
                  </p:cNvPr>
                  <p:cNvSpPr txBox="1"/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ru-RU" sz="40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51232D9-4759-441C-AD93-762639D130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297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85C26B2A-44F9-421C-8CF0-67041CF9225E}"/>
                  </a:ext>
                </a:extLst>
              </p:cNvPr>
              <p:cNvSpPr/>
              <p:nvPr/>
            </p:nvSpPr>
            <p:spPr>
              <a:xfrm>
                <a:off x="3444087" y="899657"/>
                <a:ext cx="3667624" cy="1301631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1C0747EE-CF95-402C-B409-8F7022381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8456" y="811198"/>
                <a:ext cx="14033" cy="85071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Овал 53">
                <a:extLst>
                  <a:ext uri="{FF2B5EF4-FFF2-40B4-BE49-F238E27FC236}">
                    <a16:creationId xmlns:a16="http://schemas.microsoft.com/office/drawing/2014/main" id="{C0DBA0B7-9F74-4A7C-8105-5CD3AB2D1637}"/>
                  </a:ext>
                </a:extLst>
              </p:cNvPr>
              <p:cNvSpPr/>
              <p:nvPr/>
            </p:nvSpPr>
            <p:spPr>
              <a:xfrm>
                <a:off x="5051930" y="3495934"/>
                <a:ext cx="498478" cy="64513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8E8FAD-C292-4B33-A31C-8E41C3B328E0}"/>
              </a:ext>
            </a:extLst>
          </p:cNvPr>
          <p:cNvGrpSpPr/>
          <p:nvPr/>
        </p:nvGrpSpPr>
        <p:grpSpPr>
          <a:xfrm>
            <a:off x="4472045" y="869204"/>
            <a:ext cx="4076037" cy="5592597"/>
            <a:chOff x="4205024" y="1101965"/>
            <a:chExt cx="4076037" cy="5592597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10188BBE-950F-4A88-8B29-DEC4BBBD17CD}"/>
                </a:ext>
              </a:extLst>
            </p:cNvPr>
            <p:cNvGrpSpPr/>
            <p:nvPr/>
          </p:nvGrpSpPr>
          <p:grpSpPr>
            <a:xfrm>
              <a:off x="4205024" y="1101965"/>
              <a:ext cx="3773091" cy="5592597"/>
              <a:chOff x="4205024" y="1101965"/>
              <a:chExt cx="3773091" cy="5592597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F8281EB-B9A1-4EE8-903C-2166D85334B2}"/>
                  </a:ext>
                </a:extLst>
              </p:cNvPr>
              <p:cNvSpPr/>
              <p:nvPr/>
            </p:nvSpPr>
            <p:spPr>
              <a:xfrm>
                <a:off x="4205024" y="1101965"/>
                <a:ext cx="3535804" cy="559259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18A7EF-DADE-4F2E-A28D-85119E2A73E8}"/>
                  </a:ext>
                </a:extLst>
              </p:cNvPr>
              <p:cNvSpPr txBox="1"/>
              <p:nvPr/>
            </p:nvSpPr>
            <p:spPr>
              <a:xfrm>
                <a:off x="4325387" y="1718487"/>
                <a:ext cx="31735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Вычисление заряда из 2 ЗН, с учетом поправок</a:t>
                </a:r>
              </a:p>
            </p:txBody>
          </p:sp>
          <p:grpSp>
            <p:nvGrpSpPr>
              <p:cNvPr id="55" name="Группа 54">
                <a:extLst>
                  <a:ext uri="{FF2B5EF4-FFF2-40B4-BE49-F238E27FC236}">
                    <a16:creationId xmlns:a16="http://schemas.microsoft.com/office/drawing/2014/main" id="{2DCDAC3C-94A7-4950-BC40-76790C765756}"/>
                  </a:ext>
                </a:extLst>
              </p:cNvPr>
              <p:cNvGrpSpPr/>
              <p:nvPr/>
            </p:nvGrpSpPr>
            <p:grpSpPr>
              <a:xfrm>
                <a:off x="4325387" y="2957956"/>
                <a:ext cx="3652728" cy="2743185"/>
                <a:chOff x="6358822" y="2233444"/>
                <a:chExt cx="5081655" cy="4375827"/>
              </a:xfrm>
            </p:grpSpPr>
            <p:cxnSp>
              <p:nvCxnSpPr>
                <p:cNvPr id="56" name="Прямая соединительная линия 55">
                  <a:extLst>
                    <a:ext uri="{FF2B5EF4-FFF2-40B4-BE49-F238E27FC236}">
                      <a16:creationId xmlns:a16="http://schemas.microsoft.com/office/drawing/2014/main" id="{30D885CA-42DA-4A33-81C5-1DF8385BC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17612" y="2233444"/>
                  <a:ext cx="664998" cy="2088583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B37679B3-75F4-4E01-A845-E29FB2441AFB}"/>
                    </a:ext>
                  </a:extLst>
                </p:cNvPr>
                <p:cNvSpPr/>
                <p:nvPr/>
              </p:nvSpPr>
              <p:spPr>
                <a:xfrm>
                  <a:off x="6358822" y="3408985"/>
                  <a:ext cx="1844702" cy="320028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" name="Овал 57">
                  <a:extLst>
                    <a:ext uri="{FF2B5EF4-FFF2-40B4-BE49-F238E27FC236}">
                      <a16:creationId xmlns:a16="http://schemas.microsoft.com/office/drawing/2014/main" id="{93B40E6B-7B63-47DB-8FE6-B3E3FDC64968}"/>
                    </a:ext>
                  </a:extLst>
                </p:cNvPr>
                <p:cNvSpPr/>
                <p:nvPr/>
              </p:nvSpPr>
              <p:spPr>
                <a:xfrm>
                  <a:off x="7850938" y="4373226"/>
                  <a:ext cx="266674" cy="34684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59" name="Прямая соединительная линия 58">
                  <a:extLst>
                    <a:ext uri="{FF2B5EF4-FFF2-40B4-BE49-F238E27FC236}">
                      <a16:creationId xmlns:a16="http://schemas.microsoft.com/office/drawing/2014/main" id="{92BEB360-57A5-48DC-8CF3-FDE66951A3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3631" y="2233444"/>
                  <a:ext cx="23483" cy="110664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 стрелкой 59">
                  <a:extLst>
                    <a:ext uri="{FF2B5EF4-FFF2-40B4-BE49-F238E27FC236}">
                      <a16:creationId xmlns:a16="http://schemas.microsoft.com/office/drawing/2014/main" id="{BB011FB6-BAB0-460B-A2F6-9679A8D3CE2B}"/>
                    </a:ext>
                  </a:extLst>
                </p:cNvPr>
                <p:cNvCxnSpPr/>
                <p:nvPr/>
              </p:nvCxnSpPr>
              <p:spPr>
                <a:xfrm>
                  <a:off x="8157754" y="4546646"/>
                  <a:ext cx="762002" cy="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 стрелкой 60">
                  <a:extLst>
                    <a:ext uri="{FF2B5EF4-FFF2-40B4-BE49-F238E27FC236}">
                      <a16:creationId xmlns:a16="http://schemas.microsoft.com/office/drawing/2014/main" id="{AD88CF03-F086-4404-8D52-1700D973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8565" y="4783715"/>
                  <a:ext cx="12220" cy="64577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Прямая со стрелкой 61">
                  <a:extLst>
                    <a:ext uri="{FF2B5EF4-FFF2-40B4-BE49-F238E27FC236}">
                      <a16:creationId xmlns:a16="http://schemas.microsoft.com/office/drawing/2014/main" id="{70B5EACB-00F2-4C02-BAB6-F04022D8E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7822" y="3711587"/>
                  <a:ext cx="199864" cy="61591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5286A0D6-274C-4FF0-ACE4-1EC1D2E99115}"/>
                    </a:ext>
                  </a:extLst>
                </p:cNvPr>
                <p:cNvSpPr/>
                <p:nvPr/>
              </p:nvSpPr>
              <p:spPr>
                <a:xfrm>
                  <a:off x="8890936" y="3241449"/>
                  <a:ext cx="1844702" cy="330801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3D87D44-DFDA-463B-9C52-B0A1089C57B5}"/>
                    </a:ext>
                  </a:extLst>
                </p:cNvPr>
                <p:cNvSpPr txBox="1"/>
                <p:nvPr/>
              </p:nvSpPr>
              <p:spPr>
                <a:xfrm>
                  <a:off x="6599408" y="5230573"/>
                  <a:ext cx="3370387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/>
                    <a:t>тяжести</a:t>
                  </a:r>
                  <a:endParaRPr lang="ru-RU" sz="2800" baseline="-250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066C5C-482C-4608-A895-B9E81A839DB5}"/>
                    </a:ext>
                  </a:extLst>
                </p:cNvPr>
                <p:cNvSpPr txBox="1"/>
                <p:nvPr/>
              </p:nvSpPr>
              <p:spPr>
                <a:xfrm>
                  <a:off x="7674624" y="3295738"/>
                  <a:ext cx="1955885" cy="758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T</a:t>
                  </a:r>
                  <a:endParaRPr lang="ru-RU" sz="2800" baseline="-250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C2F4409-82E1-43A8-BC07-27AA17EC968D}"/>
                    </a:ext>
                  </a:extLst>
                </p:cNvPr>
                <p:cNvSpPr txBox="1"/>
                <p:nvPr/>
              </p:nvSpPr>
              <p:spPr>
                <a:xfrm>
                  <a:off x="9060664" y="4182542"/>
                  <a:ext cx="2379813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 err="1"/>
                    <a:t>электр</a:t>
                  </a:r>
                  <a:endParaRPr lang="ru-RU" sz="2800" baseline="-25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EC8D89A-12E0-4441-860E-179B48512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sz="28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ru-RU" sz="28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CFC7888-2E9E-49FB-ACA7-D96A1E0E18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8947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5C052-3212-4882-9984-2B403B312E58}"/>
                </a:ext>
              </a:extLst>
            </p:cNvPr>
            <p:cNvSpPr txBox="1"/>
            <p:nvPr/>
          </p:nvSpPr>
          <p:spPr>
            <a:xfrm>
              <a:off x="4236632" y="1173810"/>
              <a:ext cx="4044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2</a:t>
              </a:r>
              <a:r>
                <a:rPr lang="en-US" sz="2800" dirty="0"/>
                <a:t>)</a:t>
              </a:r>
              <a:endParaRPr lang="ru-RU" sz="2800" dirty="0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2344D47-C102-494B-AC78-D7808C47A384}"/>
              </a:ext>
            </a:extLst>
          </p:cNvPr>
          <p:cNvGrpSpPr/>
          <p:nvPr/>
        </p:nvGrpSpPr>
        <p:grpSpPr>
          <a:xfrm>
            <a:off x="365289" y="865445"/>
            <a:ext cx="3535804" cy="5565065"/>
            <a:chOff x="8023518" y="906073"/>
            <a:chExt cx="3535804" cy="5565065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460416A9-345E-45D0-923B-B9446C1C6F2A}"/>
                </a:ext>
              </a:extLst>
            </p:cNvPr>
            <p:cNvSpPr/>
            <p:nvPr/>
          </p:nvSpPr>
          <p:spPr>
            <a:xfrm>
              <a:off x="8023518" y="906073"/>
              <a:ext cx="3535804" cy="55650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127A91-3ADC-40FF-94EB-A1F41820393B}"/>
                </a:ext>
              </a:extLst>
            </p:cNvPr>
            <p:cNvSpPr txBox="1"/>
            <p:nvPr/>
          </p:nvSpPr>
          <p:spPr>
            <a:xfrm>
              <a:off x="8036497" y="1078258"/>
              <a:ext cx="3429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1)</a:t>
              </a:r>
              <a:endParaRPr lang="ru-RU" sz="2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2F8B69-96AF-4498-AD43-3A9EDEAAE419}"/>
                </a:ext>
              </a:extLst>
            </p:cNvPr>
            <p:cNvSpPr txBox="1"/>
            <p:nvPr/>
          </p:nvSpPr>
          <p:spPr>
            <a:xfrm>
              <a:off x="8065124" y="1783660"/>
              <a:ext cx="3173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Проведем эксперимент </a:t>
              </a:r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546AFAFC-2408-406C-B94F-A413AB8C25E5}"/>
                </a:ext>
              </a:extLst>
            </p:cNvPr>
            <p:cNvGrpSpPr/>
            <p:nvPr/>
          </p:nvGrpSpPr>
          <p:grpSpPr>
            <a:xfrm>
              <a:off x="8133684" y="3470708"/>
              <a:ext cx="3275654" cy="2673807"/>
              <a:chOff x="2540292" y="922118"/>
              <a:chExt cx="6764538" cy="5521667"/>
            </a:xfrm>
          </p:grpSpPr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8AF8072-0ECE-4CCD-A665-9047AE3B3F2F}"/>
                  </a:ext>
                </a:extLst>
              </p:cNvPr>
              <p:cNvSpPr/>
              <p:nvPr/>
            </p:nvSpPr>
            <p:spPr>
              <a:xfrm>
                <a:off x="5384760" y="2618192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25FAEACA-ADCC-49F8-96B7-7733CDD8EF17}"/>
                  </a:ext>
                </a:extLst>
              </p:cNvPr>
              <p:cNvCxnSpPr/>
              <p:nvPr/>
            </p:nvCxnSpPr>
            <p:spPr>
              <a:xfrm flipV="1">
                <a:off x="5141142" y="1541059"/>
                <a:ext cx="423703" cy="25765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C4F02326-49CF-4A63-9B87-1C628DD82290}"/>
                  </a:ext>
                </a:extLst>
              </p:cNvPr>
              <p:cNvSpPr/>
              <p:nvPr/>
            </p:nvSpPr>
            <p:spPr>
              <a:xfrm flipV="1">
                <a:off x="4256307" y="1403548"/>
                <a:ext cx="4222675" cy="183492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5" name="Прямоугольник 19">
                <a:extLst>
                  <a:ext uri="{FF2B5EF4-FFF2-40B4-BE49-F238E27FC236}">
                    <a16:creationId xmlns:a16="http://schemas.microsoft.com/office/drawing/2014/main" id="{C2303394-CD47-4FA2-BFB7-96AC12E02815}"/>
                  </a:ext>
                </a:extLst>
              </p:cNvPr>
              <p:cNvSpPr/>
              <p:nvPr/>
            </p:nvSpPr>
            <p:spPr>
              <a:xfrm flipV="1">
                <a:off x="7901465" y="1284836"/>
                <a:ext cx="661271" cy="413385"/>
              </a:xfrm>
              <a:custGeom>
                <a:avLst/>
                <a:gdLst>
                  <a:gd name="connsiteX0" fmla="*/ 0 w 623171"/>
                  <a:gd name="connsiteY0" fmla="*/ 0 h 408188"/>
                  <a:gd name="connsiteX1" fmla="*/ 623171 w 623171"/>
                  <a:gd name="connsiteY1" fmla="*/ 0 h 408188"/>
                  <a:gd name="connsiteX2" fmla="*/ 623171 w 623171"/>
                  <a:gd name="connsiteY2" fmla="*/ 408188 h 408188"/>
                  <a:gd name="connsiteX3" fmla="*/ 0 w 623171"/>
                  <a:gd name="connsiteY3" fmla="*/ 408188 h 408188"/>
                  <a:gd name="connsiteX4" fmla="*/ 0 w 623171"/>
                  <a:gd name="connsiteY4" fmla="*/ 0 h 408188"/>
                  <a:gd name="connsiteX0" fmla="*/ 0 w 623171"/>
                  <a:gd name="connsiteY0" fmla="*/ 0 h 410244"/>
                  <a:gd name="connsiteX1" fmla="*/ 623171 w 623171"/>
                  <a:gd name="connsiteY1" fmla="*/ 0 h 410244"/>
                  <a:gd name="connsiteX2" fmla="*/ 623171 w 623171"/>
                  <a:gd name="connsiteY2" fmla="*/ 408188 h 410244"/>
                  <a:gd name="connsiteX3" fmla="*/ 153741 w 623171"/>
                  <a:gd name="connsiteY3" fmla="*/ 410244 h 410244"/>
                  <a:gd name="connsiteX4" fmla="*/ 0 w 623171"/>
                  <a:gd name="connsiteY4" fmla="*/ 408188 h 410244"/>
                  <a:gd name="connsiteX5" fmla="*/ 0 w 623171"/>
                  <a:gd name="connsiteY5" fmla="*/ 0 h 410244"/>
                  <a:gd name="connsiteX0" fmla="*/ 0 w 623171"/>
                  <a:gd name="connsiteY0" fmla="*/ 3141 h 413385"/>
                  <a:gd name="connsiteX1" fmla="*/ 140406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0 w 623171"/>
                  <a:gd name="connsiteY0" fmla="*/ 314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36195 w 623171"/>
                  <a:gd name="connsiteY0" fmla="*/ 5267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36195 w 623171"/>
                  <a:gd name="connsiteY6" fmla="*/ 52671 h 413385"/>
                  <a:gd name="connsiteX0" fmla="*/ 7620 w 594596"/>
                  <a:gd name="connsiteY0" fmla="*/ 52671 h 413385"/>
                  <a:gd name="connsiteX1" fmla="*/ 148026 w 594596"/>
                  <a:gd name="connsiteY1" fmla="*/ 0 h 413385"/>
                  <a:gd name="connsiteX2" fmla="*/ 594596 w 594596"/>
                  <a:gd name="connsiteY2" fmla="*/ 3141 h 413385"/>
                  <a:gd name="connsiteX3" fmla="*/ 594596 w 594596"/>
                  <a:gd name="connsiteY3" fmla="*/ 411329 h 413385"/>
                  <a:gd name="connsiteX4" fmla="*/ 125166 w 594596"/>
                  <a:gd name="connsiteY4" fmla="*/ 413385 h 413385"/>
                  <a:gd name="connsiteX5" fmla="*/ 0 w 594596"/>
                  <a:gd name="connsiteY5" fmla="*/ 348464 h 413385"/>
                  <a:gd name="connsiteX6" fmla="*/ 7620 w 594596"/>
                  <a:gd name="connsiteY6" fmla="*/ 52671 h 413385"/>
                  <a:gd name="connsiteX0" fmla="*/ 74295 w 661271"/>
                  <a:gd name="connsiteY0" fmla="*/ 52671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74295 w 661271"/>
                  <a:gd name="connsiteY6" fmla="*/ 52671 h 413385"/>
                  <a:gd name="connsiteX0" fmla="*/ 11430 w 661271"/>
                  <a:gd name="connsiteY0" fmla="*/ 9648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11430 w 661271"/>
                  <a:gd name="connsiteY6" fmla="*/ 96486 h 413385"/>
                  <a:gd name="connsiteX0" fmla="*/ 5715 w 661271"/>
                  <a:gd name="connsiteY0" fmla="*/ 10029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5715 w 661271"/>
                  <a:gd name="connsiteY6" fmla="*/ 100296 h 41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271" h="413385">
                    <a:moveTo>
                      <a:pt x="5715" y="100296"/>
                    </a:moveTo>
                    <a:lnTo>
                      <a:pt x="214701" y="0"/>
                    </a:lnTo>
                    <a:lnTo>
                      <a:pt x="661271" y="3141"/>
                    </a:lnTo>
                    <a:lnTo>
                      <a:pt x="661271" y="411329"/>
                    </a:lnTo>
                    <a:lnTo>
                      <a:pt x="191841" y="413385"/>
                    </a:lnTo>
                    <a:lnTo>
                      <a:pt x="0" y="297029"/>
                    </a:lnTo>
                    <a:lnTo>
                      <a:pt x="5715" y="10029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4195F2C4-40D5-4418-A989-CB5AD83F3D63}"/>
                  </a:ext>
                </a:extLst>
              </p:cNvPr>
              <p:cNvSpPr/>
              <p:nvPr/>
            </p:nvSpPr>
            <p:spPr>
              <a:xfrm flipV="1">
                <a:off x="8363694" y="922118"/>
                <a:ext cx="282797" cy="49927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5D04B680-6125-42D4-AD65-E7BC0680E6AA}"/>
                  </a:ext>
                </a:extLst>
              </p:cNvPr>
              <p:cNvSpPr/>
              <p:nvPr/>
            </p:nvSpPr>
            <p:spPr>
              <a:xfrm flipV="1">
                <a:off x="7798506" y="5818478"/>
                <a:ext cx="1506324" cy="4081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F820C144-B70C-4020-9648-E8F03D5FF968}"/>
                  </a:ext>
                </a:extLst>
              </p:cNvPr>
              <p:cNvSpPr/>
              <p:nvPr/>
            </p:nvSpPr>
            <p:spPr>
              <a:xfrm>
                <a:off x="2540292" y="2566800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Овал 78">
                <a:extLst>
                  <a:ext uri="{FF2B5EF4-FFF2-40B4-BE49-F238E27FC236}">
                    <a16:creationId xmlns:a16="http://schemas.microsoft.com/office/drawing/2014/main" id="{A960C18B-A882-4473-ABAD-2DA66648A9EA}"/>
                  </a:ext>
                </a:extLst>
              </p:cNvPr>
              <p:cNvSpPr/>
              <p:nvPr/>
            </p:nvSpPr>
            <p:spPr>
              <a:xfrm>
                <a:off x="4965755" y="3949405"/>
                <a:ext cx="346841" cy="346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47DAA3A0-D771-412A-8FAC-79A563212F64}"/>
                  </a:ext>
                </a:extLst>
              </p:cNvPr>
              <p:cNvSpPr/>
              <p:nvPr/>
            </p:nvSpPr>
            <p:spPr>
              <a:xfrm>
                <a:off x="5141143" y="4019355"/>
                <a:ext cx="110202" cy="982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945EA37-FCDC-4B03-A5E2-B017FD60C160}"/>
                  </a:ext>
                </a:extLst>
              </p:cNvPr>
              <p:cNvSpPr/>
              <p:nvPr/>
            </p:nvSpPr>
            <p:spPr>
              <a:xfrm>
                <a:off x="6851285" y="4990364"/>
                <a:ext cx="1249870" cy="11664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82" name="Соединитель: изогнутый 81">
                <a:extLst>
                  <a:ext uri="{FF2B5EF4-FFF2-40B4-BE49-F238E27FC236}">
                    <a16:creationId xmlns:a16="http://schemas.microsoft.com/office/drawing/2014/main" id="{FE37FB87-6E00-4506-B5A7-1179EC4E087A}"/>
                  </a:ext>
                </a:extLst>
              </p:cNvPr>
              <p:cNvCxnSpPr/>
              <p:nvPr/>
            </p:nvCxnSpPr>
            <p:spPr>
              <a:xfrm>
                <a:off x="6915424" y="3865780"/>
                <a:ext cx="15584" cy="12700"/>
              </a:xfrm>
              <a:prstGeom prst="curved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Соединитель: изогнутый 82">
                <a:extLst>
                  <a:ext uri="{FF2B5EF4-FFF2-40B4-BE49-F238E27FC236}">
                    <a16:creationId xmlns:a16="http://schemas.microsoft.com/office/drawing/2014/main" id="{9824F785-3FEF-41C7-B0EA-7F3FA04E91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190150" y="4946880"/>
                <a:ext cx="1164758" cy="70010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C23BA898-44D5-4E06-B59D-FB436E394DB6}"/>
                  </a:ext>
                </a:extLst>
              </p:cNvPr>
              <p:cNvSpPr/>
              <p:nvPr/>
            </p:nvSpPr>
            <p:spPr>
              <a:xfrm>
                <a:off x="3662649" y="5463992"/>
                <a:ext cx="4003309" cy="979793"/>
              </a:xfrm>
              <a:custGeom>
                <a:avLst/>
                <a:gdLst>
                  <a:gd name="connsiteX0" fmla="*/ 159399 w 4767329"/>
                  <a:gd name="connsiteY0" fmla="*/ 0 h 979793"/>
                  <a:gd name="connsiteX1" fmla="*/ 372 w 4767329"/>
                  <a:gd name="connsiteY1" fmla="*/ 365760 h 979793"/>
                  <a:gd name="connsiteX2" fmla="*/ 199155 w 4767329"/>
                  <a:gd name="connsiteY2" fmla="*/ 906449 h 979793"/>
                  <a:gd name="connsiteX3" fmla="*/ 851162 w 4767329"/>
                  <a:gd name="connsiteY3" fmla="*/ 930302 h 979793"/>
                  <a:gd name="connsiteX4" fmla="*/ 1614487 w 4767329"/>
                  <a:gd name="connsiteY4" fmla="*/ 492981 h 979793"/>
                  <a:gd name="connsiteX5" fmla="*/ 2854891 w 4767329"/>
                  <a:gd name="connsiteY5" fmla="*/ 795130 h 979793"/>
                  <a:gd name="connsiteX6" fmla="*/ 3387628 w 4767329"/>
                  <a:gd name="connsiteY6" fmla="*/ 636104 h 979793"/>
                  <a:gd name="connsiteX7" fmla="*/ 4469005 w 4767329"/>
                  <a:gd name="connsiteY7" fmla="*/ 834887 h 979793"/>
                  <a:gd name="connsiteX8" fmla="*/ 4747301 w 4767329"/>
                  <a:gd name="connsiteY8" fmla="*/ 429370 h 979793"/>
                  <a:gd name="connsiteX9" fmla="*/ 4723447 w 4767329"/>
                  <a:gd name="connsiteY9" fmla="*/ 437322 h 97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7329" h="979793">
                    <a:moveTo>
                      <a:pt x="159399" y="0"/>
                    </a:moveTo>
                    <a:cubicBezTo>
                      <a:pt x="76572" y="107342"/>
                      <a:pt x="-6254" y="214685"/>
                      <a:pt x="372" y="365760"/>
                    </a:cubicBezTo>
                    <a:cubicBezTo>
                      <a:pt x="6998" y="516835"/>
                      <a:pt x="57357" y="812359"/>
                      <a:pt x="199155" y="906449"/>
                    </a:cubicBezTo>
                    <a:cubicBezTo>
                      <a:pt x="340953" y="1000539"/>
                      <a:pt x="615273" y="999213"/>
                      <a:pt x="851162" y="930302"/>
                    </a:cubicBezTo>
                    <a:cubicBezTo>
                      <a:pt x="1087051" y="861391"/>
                      <a:pt x="1280532" y="515510"/>
                      <a:pt x="1614487" y="492981"/>
                    </a:cubicBezTo>
                    <a:cubicBezTo>
                      <a:pt x="1948442" y="470452"/>
                      <a:pt x="2559368" y="771276"/>
                      <a:pt x="2854891" y="795130"/>
                    </a:cubicBezTo>
                    <a:cubicBezTo>
                      <a:pt x="3150414" y="818984"/>
                      <a:pt x="3118609" y="629478"/>
                      <a:pt x="3387628" y="636104"/>
                    </a:cubicBezTo>
                    <a:cubicBezTo>
                      <a:pt x="3656647" y="642730"/>
                      <a:pt x="4242393" y="869343"/>
                      <a:pt x="4469005" y="834887"/>
                    </a:cubicBezTo>
                    <a:cubicBezTo>
                      <a:pt x="4695617" y="800431"/>
                      <a:pt x="4747301" y="429370"/>
                      <a:pt x="4747301" y="429370"/>
                    </a:cubicBezTo>
                    <a:cubicBezTo>
                      <a:pt x="4789708" y="363109"/>
                      <a:pt x="4756577" y="400215"/>
                      <a:pt x="4723447" y="43732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203E8EAA-A672-4A47-B991-62DABF4AB949}"/>
                  </a:ext>
                </a:extLst>
              </p:cNvPr>
              <p:cNvSpPr/>
              <p:nvPr/>
            </p:nvSpPr>
            <p:spPr>
              <a:xfrm>
                <a:off x="7221887" y="5139041"/>
                <a:ext cx="576619" cy="1762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DABC930D-80AE-451F-B06A-30A26AA25C7F}"/>
                  </a:ext>
                </a:extLst>
              </p:cNvPr>
              <p:cNvSpPr/>
              <p:nvPr/>
            </p:nvSpPr>
            <p:spPr>
              <a:xfrm flipV="1">
                <a:off x="7754297" y="1434622"/>
                <a:ext cx="609397" cy="121344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891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E01608-E010-46F3-A94F-B5EAA9F9C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/>
              <a:t>Оптимизация установки для измерения наименьших зарядов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AF4403-4B3B-4D2C-8FB6-68F43E5365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AA6EAE-FA69-4CFC-90B3-DF1C31F3975F}"/>
                  </a:ext>
                </a:extLst>
              </p:cNvPr>
              <p:cNvSpPr txBox="1"/>
              <p:nvPr/>
            </p:nvSpPr>
            <p:spPr>
              <a:xfrm>
                <a:off x="266330" y="1376215"/>
                <a:ext cx="1012054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800" dirty="0"/>
                  <a:t>Увеличить длину нити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↓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tg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800" dirty="0"/>
                  <a:t>Увеличить напряжение на пластинах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ru-RU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AA6EAE-FA69-4CFC-90B3-DF1C31F3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30" y="1376215"/>
                <a:ext cx="10120544" cy="1384995"/>
              </a:xfrm>
              <a:prstGeom prst="rect">
                <a:avLst/>
              </a:prstGeom>
              <a:blipFill>
                <a:blip r:embed="rId2"/>
                <a:stretch>
                  <a:fillRect l="-1084" t="-4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FED36-FB70-43AE-9859-461E66A21DDA}"/>
                  </a:ext>
                </a:extLst>
              </p:cNvPr>
              <p:cNvSpPr txBox="1"/>
              <p:nvPr/>
            </p:nvSpPr>
            <p:spPr>
              <a:xfrm>
                <a:off x="7630143" y="1307549"/>
                <a:ext cx="4295527" cy="103752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3600" i="1" smtClean="0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FED36-FB70-43AE-9859-461E66A2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143" y="1307549"/>
                <a:ext cx="4295527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F4AF0-E49D-4720-B43C-3D3CB3FB23D6}"/>
                  </a:ext>
                </a:extLst>
              </p:cNvPr>
              <p:cNvSpPr txBox="1"/>
              <p:nvPr/>
            </p:nvSpPr>
            <p:spPr>
              <a:xfrm>
                <a:off x="-268411" y="4956628"/>
                <a:ext cx="10289220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 sz="2800" b="0" i="1" baseline="-25000" smtClean="0">
                          <a:latin typeface="Cambria Math" panose="02040503050406030204" pitchFamily="18" charset="0"/>
                        </a:rPr>
                        <m:t>мин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𝑡𝑔</m:t>
                      </m:r>
                      <m:r>
                        <a:rPr lang="ru-RU" sz="2800" b="0" i="1" baseline="-25000" smtClean="0">
                          <a:latin typeface="Cambria Math" panose="02040503050406030204" pitchFamily="18" charset="0"/>
                        </a:rPr>
                        <m:t>мин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2800" b="0" i="1" baseline="-25000" smtClean="0">
                              <a:latin typeface="Cambria Math" panose="02040503050406030204" pitchFamily="18" charset="0"/>
                            </a:rPr>
                            <m:t>мах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Кл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F4AF0-E49D-4720-B43C-3D3CB3FB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8411" y="4956628"/>
                <a:ext cx="10289220" cy="829330"/>
              </a:xfrm>
              <a:prstGeom prst="rect">
                <a:avLst/>
              </a:prstGeom>
              <a:blipFill>
                <a:blip r:embed="rId4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B2A3F7-E8CC-4AA2-9F2D-7BD08BED3592}"/>
                  </a:ext>
                </a:extLst>
              </p:cNvPr>
              <p:cNvSpPr txBox="1"/>
              <p:nvPr/>
            </p:nvSpPr>
            <p:spPr>
              <a:xfrm>
                <a:off x="337351" y="3742848"/>
                <a:ext cx="4722921" cy="7078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Минимальное отклонение которое мы можем зафиксировать – 1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000" dirty="0"/>
                  <a:t>10</a:t>
                </a:r>
                <a:r>
                  <a:rPr lang="ru-RU" sz="2000" baseline="30000" dirty="0"/>
                  <a:t>-3</a:t>
                </a:r>
                <a:r>
                  <a:rPr lang="ru-RU" sz="2000" dirty="0"/>
                  <a:t> м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B2A3F7-E8CC-4AA2-9F2D-7BD08BED3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1" y="3742848"/>
                <a:ext cx="4722921" cy="707886"/>
              </a:xfrm>
              <a:prstGeom prst="rect">
                <a:avLst/>
              </a:prstGeom>
              <a:blipFill>
                <a:blip r:embed="rId5"/>
                <a:stretch>
                  <a:fillRect l="-765" t="-1600" b="-960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3BAF82-9D31-4BCE-8053-642E8F1AFB67}"/>
                  </a:ext>
                </a:extLst>
              </p:cNvPr>
              <p:cNvSpPr txBox="1"/>
              <p:nvPr/>
            </p:nvSpPr>
            <p:spPr>
              <a:xfrm>
                <a:off x="6019061" y="3742848"/>
                <a:ext cx="4799860" cy="7078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Максимальное напряжение которое мы можем сообщить – 3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000" dirty="0"/>
                  <a:t>10</a:t>
                </a:r>
                <a:r>
                  <a:rPr lang="ru-RU" sz="2000" baseline="30000" dirty="0"/>
                  <a:t>4 </a:t>
                </a:r>
                <a:r>
                  <a:rPr lang="ru-RU" sz="2000" dirty="0"/>
                  <a:t>В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3BAF82-9D31-4BCE-8053-642E8F1A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061" y="3742848"/>
                <a:ext cx="4799860" cy="707886"/>
              </a:xfrm>
              <a:prstGeom prst="rect">
                <a:avLst/>
              </a:prstGeom>
              <a:blipFill>
                <a:blip r:embed="rId6"/>
                <a:stretch>
                  <a:fillRect l="-753" t="-1600" b="-960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9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A96780-EA5D-4428-8710-F35ACF02B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71" r="27482"/>
          <a:stretch/>
        </p:blipFill>
        <p:spPr>
          <a:xfrm>
            <a:off x="592367" y="258145"/>
            <a:ext cx="3703267" cy="6252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F9C270-D003-2A4F-BADE-2054E48DC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53" y="164917"/>
            <a:ext cx="1582493" cy="14974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8C6A0F-4FA6-1741-B6C9-A6D3293495E1}"/>
              </a:ext>
            </a:extLst>
          </p:cNvPr>
          <p:cNvSpPr/>
          <p:nvPr/>
        </p:nvSpPr>
        <p:spPr>
          <a:xfrm>
            <a:off x="5313680" y="3184468"/>
            <a:ext cx="6989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Спасибо за внимание!</a:t>
            </a:r>
            <a:endParaRPr lang="en-US" sz="5400" b="1" i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D65B-4875-454B-95F3-6481F1D7AFB3}"/>
              </a:ext>
            </a:extLst>
          </p:cNvPr>
          <p:cNvSpPr txBox="1"/>
          <p:nvPr/>
        </p:nvSpPr>
        <p:spPr>
          <a:xfrm>
            <a:off x="5029200" y="1780200"/>
            <a:ext cx="711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8000" b="1" dirty="0">
                <a:latin typeface="Calibri" panose="020F0502020204030204" pitchFamily="34" charset="0"/>
                <a:cs typeface="Calibri" panose="020F0502020204030204" pitchFamily="34" charset="0"/>
              </a:rPr>
              <a:t>Электрометр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478EA55-2274-9D41-B486-A39447743A4F}"/>
              </a:ext>
            </a:extLst>
          </p:cNvPr>
          <p:cNvGrpSpPr/>
          <p:nvPr/>
        </p:nvGrpSpPr>
        <p:grpSpPr>
          <a:xfrm>
            <a:off x="5473063" y="6994908"/>
            <a:ext cx="4982903" cy="830997"/>
            <a:chOff x="5229731" y="5630298"/>
            <a:chExt cx="4982903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82B90C-2D8A-CF4F-BED8-95BDC61E9861}"/>
                </a:ext>
              </a:extLst>
            </p:cNvPr>
            <p:cNvSpPr txBox="1"/>
            <p:nvPr/>
          </p:nvSpPr>
          <p:spPr>
            <a:xfrm>
              <a:off x="5229731" y="5630298"/>
              <a:ext cx="4982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Докладчик: Екатерина </a:t>
              </a:r>
              <a:r>
                <a:rPr lang="ru-RU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Моисейкина</a:t>
              </a:r>
              <a:endParaRPr lang="ru-RU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D57A12-1A86-6244-83D0-12A1C3CB5546}"/>
                </a:ext>
              </a:extLst>
            </p:cNvPr>
            <p:cNvSpPr txBox="1"/>
            <p:nvPr/>
          </p:nvSpPr>
          <p:spPr>
            <a:xfrm>
              <a:off x="5229731" y="5999630"/>
              <a:ext cx="20830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СУНЦ УРФУ - 1</a:t>
              </a:r>
            </a:p>
          </p:txBody>
        </p:sp>
      </p:grp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FBB366-3604-2E4C-ADCE-25308B7022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t="21222" r="7870" b="37802"/>
          <a:stretch/>
        </p:blipFill>
        <p:spPr>
          <a:xfrm>
            <a:off x="5104755" y="258145"/>
            <a:ext cx="2523510" cy="1662494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3841464-07A8-544B-826B-D7701A9B901C}"/>
              </a:ext>
            </a:extLst>
          </p:cNvPr>
          <p:cNvSpPr/>
          <p:nvPr/>
        </p:nvSpPr>
        <p:spPr>
          <a:xfrm>
            <a:off x="6791503" y="4670590"/>
            <a:ext cx="50193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b="1" dirty="0">
                <a:latin typeface="Calibri Light" panose="020F0302020204030204"/>
                <a:ea typeface="+mj-ea"/>
                <a:cs typeface="+mj-cs"/>
              </a:rPr>
              <a:t>Семенихин Тимофей </a:t>
            </a:r>
            <a:r>
              <a:rPr lang="en-US" sz="2500" b="1" dirty="0">
                <a:latin typeface="Calibri Light" panose="020F0302020204030204"/>
                <a:ea typeface="+mj-ea"/>
                <a:cs typeface="+mj-cs"/>
              </a:rPr>
              <a:t>|</a:t>
            </a:r>
            <a:r>
              <a:rPr lang="ru-RU" sz="2500" b="1" dirty="0">
                <a:latin typeface="Calibri Light" panose="020F0302020204030204"/>
                <a:ea typeface="+mj-ea"/>
                <a:cs typeface="+mj-cs"/>
              </a:rPr>
              <a:t> СУНЦ УрФУ 1 </a:t>
            </a:r>
            <a:endParaRPr lang="ru-RU" sz="2500" b="1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CE207C5-0007-0D48-B0FD-0D82D1E25F98}"/>
              </a:ext>
            </a:extLst>
          </p:cNvPr>
          <p:cNvCxnSpPr>
            <a:cxnSpLocks/>
          </p:cNvCxnSpPr>
          <p:nvPr/>
        </p:nvCxnSpPr>
        <p:spPr>
          <a:xfrm rot="16200000">
            <a:off x="9807313" y="3955210"/>
            <a:ext cx="0" cy="8012243"/>
          </a:xfrm>
          <a:prstGeom prst="line">
            <a:avLst/>
          </a:prstGeom>
          <a:ln w="1905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9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430C011-8BF9-4ECE-8568-F8DACA67D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Оценка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613BB2-0673-4FF2-9D20-5B4CBD686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Вычисление напряженности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35A24-8CB9-421B-8ED7-8C5BD7722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90F3BF-BCDE-4821-9B3D-32F5FB3393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22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A354F1D-31AD-4FD5-9C23-AC9EBD5E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эксперимента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13C54C7-8D63-4E59-9515-3E000F127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330954"/>
              </p:ext>
            </p:extLst>
          </p:nvPr>
        </p:nvGraphicFramePr>
        <p:xfrm>
          <a:off x="116037" y="1194778"/>
          <a:ext cx="5888586" cy="5025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3" r:id="rId3" imgW="3800160" imgH="3242880" progId="">
                  <p:embed/>
                </p:oleObj>
              </mc:Choice>
              <mc:Fallback>
                <p:oleObj r:id="rId3" imgW="3800160" imgH="3242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037" y="1194778"/>
                        <a:ext cx="5888586" cy="5025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13BE7CE-7B59-4C61-9351-2E7B7E8827EB}"/>
              </a:ext>
            </a:extLst>
          </p:cNvPr>
          <p:cNvGrpSpPr/>
          <p:nvPr/>
        </p:nvGrpSpPr>
        <p:grpSpPr>
          <a:xfrm>
            <a:off x="5284976" y="1194779"/>
            <a:ext cx="6014358" cy="5243032"/>
            <a:chOff x="5284976" y="1194779"/>
            <a:chExt cx="6014358" cy="5243032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BC02F5D8-3788-42C3-9847-5B6B5BB07F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8579527"/>
                </p:ext>
              </p:extLst>
            </p:nvPr>
          </p:nvGraphicFramePr>
          <p:xfrm>
            <a:off x="5284976" y="1194779"/>
            <a:ext cx="6014358" cy="5243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84" r:id="rId5" imgW="3849120" imgH="3355200" progId="">
                    <p:embed/>
                  </p:oleObj>
                </mc:Choice>
                <mc:Fallback>
                  <p:oleObj r:id="rId5" imgW="3849120" imgH="335520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84976" y="1194779"/>
                          <a:ext cx="6014358" cy="52430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516930E8-CE57-47E7-B423-4AAABAF4BDB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232" y="3307743"/>
              <a:ext cx="283330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1B74A0-1359-484E-9039-F3FD4C4834BC}"/>
              </a:ext>
            </a:extLst>
          </p:cNvPr>
          <p:cNvSpPr txBox="1"/>
          <p:nvPr/>
        </p:nvSpPr>
        <p:spPr>
          <a:xfrm>
            <a:off x="2649328" y="5448789"/>
            <a:ext cx="645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Моменты времени, в которые вторая производная равняется нулю соответствуют прохождению сферой положения равновесия</a:t>
            </a:r>
          </a:p>
        </p:txBody>
      </p:sp>
    </p:spTree>
    <p:extLst>
      <p:ext uri="{BB962C8B-B14F-4D97-AF65-F5344CB8AC3E}">
        <p14:creationId xmlns:p14="http://schemas.microsoft.com/office/powerpoint/2010/main" val="380888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5CDC252-18DF-4F3E-9C60-3941EB41D601}"/>
              </a:ext>
            </a:extLst>
          </p:cNvPr>
          <p:cNvSpPr/>
          <p:nvPr/>
        </p:nvSpPr>
        <p:spPr>
          <a:xfrm>
            <a:off x="6656648" y="2205970"/>
            <a:ext cx="175593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CB85FC4-D0BF-419A-BD29-532627B3B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Параметры эксперимента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30FF3F-6DF8-4ACF-BA5C-F09B4BB22C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23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3539D1F-C049-4828-9051-4A5DB0BD21C8}"/>
              </a:ext>
            </a:extLst>
          </p:cNvPr>
          <p:cNvCxnSpPr>
            <a:cxnSpLocks/>
          </p:cNvCxnSpPr>
          <p:nvPr/>
        </p:nvCxnSpPr>
        <p:spPr>
          <a:xfrm flipV="1">
            <a:off x="4186978" y="1289208"/>
            <a:ext cx="915261" cy="24732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Прямоугольник 19">
            <a:extLst>
              <a:ext uri="{FF2B5EF4-FFF2-40B4-BE49-F238E27FC236}">
                <a16:creationId xmlns:a16="http://schemas.microsoft.com/office/drawing/2014/main" id="{C8F649EB-C27D-4C1C-981C-C1D1AB916F26}"/>
              </a:ext>
            </a:extLst>
          </p:cNvPr>
          <p:cNvSpPr/>
          <p:nvPr/>
        </p:nvSpPr>
        <p:spPr>
          <a:xfrm flipV="1">
            <a:off x="6572796" y="1107806"/>
            <a:ext cx="661271" cy="413385"/>
          </a:xfrm>
          <a:custGeom>
            <a:avLst/>
            <a:gdLst>
              <a:gd name="connsiteX0" fmla="*/ 0 w 623171"/>
              <a:gd name="connsiteY0" fmla="*/ 0 h 408188"/>
              <a:gd name="connsiteX1" fmla="*/ 623171 w 623171"/>
              <a:gd name="connsiteY1" fmla="*/ 0 h 408188"/>
              <a:gd name="connsiteX2" fmla="*/ 623171 w 623171"/>
              <a:gd name="connsiteY2" fmla="*/ 408188 h 408188"/>
              <a:gd name="connsiteX3" fmla="*/ 0 w 623171"/>
              <a:gd name="connsiteY3" fmla="*/ 408188 h 408188"/>
              <a:gd name="connsiteX4" fmla="*/ 0 w 623171"/>
              <a:gd name="connsiteY4" fmla="*/ 0 h 408188"/>
              <a:gd name="connsiteX0" fmla="*/ 0 w 623171"/>
              <a:gd name="connsiteY0" fmla="*/ 0 h 410244"/>
              <a:gd name="connsiteX1" fmla="*/ 623171 w 623171"/>
              <a:gd name="connsiteY1" fmla="*/ 0 h 410244"/>
              <a:gd name="connsiteX2" fmla="*/ 623171 w 623171"/>
              <a:gd name="connsiteY2" fmla="*/ 408188 h 410244"/>
              <a:gd name="connsiteX3" fmla="*/ 153741 w 623171"/>
              <a:gd name="connsiteY3" fmla="*/ 410244 h 410244"/>
              <a:gd name="connsiteX4" fmla="*/ 0 w 623171"/>
              <a:gd name="connsiteY4" fmla="*/ 408188 h 410244"/>
              <a:gd name="connsiteX5" fmla="*/ 0 w 623171"/>
              <a:gd name="connsiteY5" fmla="*/ 0 h 410244"/>
              <a:gd name="connsiteX0" fmla="*/ 0 w 623171"/>
              <a:gd name="connsiteY0" fmla="*/ 3141 h 413385"/>
              <a:gd name="connsiteX1" fmla="*/ 140406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0 w 623171"/>
              <a:gd name="connsiteY0" fmla="*/ 314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36195 w 623171"/>
              <a:gd name="connsiteY0" fmla="*/ 5267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36195 w 623171"/>
              <a:gd name="connsiteY6" fmla="*/ 52671 h 413385"/>
              <a:gd name="connsiteX0" fmla="*/ 7620 w 594596"/>
              <a:gd name="connsiteY0" fmla="*/ 52671 h 413385"/>
              <a:gd name="connsiteX1" fmla="*/ 148026 w 594596"/>
              <a:gd name="connsiteY1" fmla="*/ 0 h 413385"/>
              <a:gd name="connsiteX2" fmla="*/ 594596 w 594596"/>
              <a:gd name="connsiteY2" fmla="*/ 3141 h 413385"/>
              <a:gd name="connsiteX3" fmla="*/ 594596 w 594596"/>
              <a:gd name="connsiteY3" fmla="*/ 411329 h 413385"/>
              <a:gd name="connsiteX4" fmla="*/ 125166 w 594596"/>
              <a:gd name="connsiteY4" fmla="*/ 413385 h 413385"/>
              <a:gd name="connsiteX5" fmla="*/ 0 w 594596"/>
              <a:gd name="connsiteY5" fmla="*/ 348464 h 413385"/>
              <a:gd name="connsiteX6" fmla="*/ 7620 w 594596"/>
              <a:gd name="connsiteY6" fmla="*/ 52671 h 413385"/>
              <a:gd name="connsiteX0" fmla="*/ 74295 w 661271"/>
              <a:gd name="connsiteY0" fmla="*/ 52671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74295 w 661271"/>
              <a:gd name="connsiteY6" fmla="*/ 52671 h 413385"/>
              <a:gd name="connsiteX0" fmla="*/ 11430 w 661271"/>
              <a:gd name="connsiteY0" fmla="*/ 9648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11430 w 661271"/>
              <a:gd name="connsiteY6" fmla="*/ 96486 h 413385"/>
              <a:gd name="connsiteX0" fmla="*/ 5715 w 661271"/>
              <a:gd name="connsiteY0" fmla="*/ 10029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5715 w 661271"/>
              <a:gd name="connsiteY6" fmla="*/ 100296 h 41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271" h="413385">
                <a:moveTo>
                  <a:pt x="5715" y="100296"/>
                </a:moveTo>
                <a:lnTo>
                  <a:pt x="214701" y="0"/>
                </a:lnTo>
                <a:lnTo>
                  <a:pt x="661271" y="3141"/>
                </a:lnTo>
                <a:lnTo>
                  <a:pt x="661271" y="411329"/>
                </a:lnTo>
                <a:lnTo>
                  <a:pt x="191841" y="413385"/>
                </a:lnTo>
                <a:lnTo>
                  <a:pt x="0" y="297029"/>
                </a:lnTo>
                <a:lnTo>
                  <a:pt x="5715" y="10029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7EB0E25-EDC7-4881-B1E5-F979B2889230}"/>
              </a:ext>
            </a:extLst>
          </p:cNvPr>
          <p:cNvSpPr/>
          <p:nvPr/>
        </p:nvSpPr>
        <p:spPr>
          <a:xfrm flipV="1">
            <a:off x="7234067" y="855283"/>
            <a:ext cx="282797" cy="499272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AACDF6-899E-4A3C-A07A-CA63A70AAFFB}"/>
              </a:ext>
            </a:extLst>
          </p:cNvPr>
          <p:cNvSpPr/>
          <p:nvPr/>
        </p:nvSpPr>
        <p:spPr>
          <a:xfrm flipV="1">
            <a:off x="6744444" y="5650604"/>
            <a:ext cx="1506324" cy="40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5BDE62C-0E0C-4882-8B0F-B5F1A62CD01A}"/>
              </a:ext>
            </a:extLst>
          </p:cNvPr>
          <p:cNvSpPr/>
          <p:nvPr/>
        </p:nvSpPr>
        <p:spPr>
          <a:xfrm>
            <a:off x="4009964" y="3641443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FA3AE05-2847-45C3-AA55-E6C2F52B8093}"/>
              </a:ext>
            </a:extLst>
          </p:cNvPr>
          <p:cNvSpPr/>
          <p:nvPr/>
        </p:nvSpPr>
        <p:spPr>
          <a:xfrm flipV="1">
            <a:off x="2950880" y="1228981"/>
            <a:ext cx="4222675" cy="183492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9FECB8E-3AB9-49F9-8F81-C4C84C7E1F23}"/>
              </a:ext>
            </a:extLst>
          </p:cNvPr>
          <p:cNvSpPr/>
          <p:nvPr/>
        </p:nvSpPr>
        <p:spPr>
          <a:xfrm flipV="1">
            <a:off x="6448870" y="1260055"/>
            <a:ext cx="609397" cy="121344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F9F7E37-B934-4A05-ACAE-EE4884858F68}"/>
              </a:ext>
            </a:extLst>
          </p:cNvPr>
          <p:cNvSpPr/>
          <p:nvPr/>
        </p:nvSpPr>
        <p:spPr>
          <a:xfrm>
            <a:off x="3276010" y="2205970"/>
            <a:ext cx="175593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F5250623-7DC6-4768-89AC-F09442C993C1}"/>
              </a:ext>
            </a:extLst>
          </p:cNvPr>
          <p:cNvCxnSpPr>
            <a:cxnSpLocks/>
          </p:cNvCxnSpPr>
          <p:nvPr/>
        </p:nvCxnSpPr>
        <p:spPr>
          <a:xfrm rot="5400000">
            <a:off x="5853416" y="5991125"/>
            <a:ext cx="1516392" cy="2839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EAED6E5-3DA8-4BE1-8E69-F2658B67C1F2}"/>
              </a:ext>
            </a:extLst>
          </p:cNvPr>
          <p:cNvCxnSpPr>
            <a:cxnSpLocks/>
          </p:cNvCxnSpPr>
          <p:nvPr/>
        </p:nvCxnSpPr>
        <p:spPr>
          <a:xfrm flipV="1">
            <a:off x="5020209" y="1381399"/>
            <a:ext cx="74257" cy="5617917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F71FF752-5351-4E8B-A685-D889DEB55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53932" y="5778770"/>
            <a:ext cx="1553246" cy="7287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1382C7A-0C2C-43DA-BCF5-0D183F216422}"/>
              </a:ext>
            </a:extLst>
          </p:cNvPr>
          <p:cNvCxnSpPr>
            <a:cxnSpLocks/>
          </p:cNvCxnSpPr>
          <p:nvPr/>
        </p:nvCxnSpPr>
        <p:spPr>
          <a:xfrm>
            <a:off x="4377241" y="3814863"/>
            <a:ext cx="557743" cy="0"/>
          </a:xfrm>
          <a:prstGeom prst="line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D0EA7A-5EB5-47C5-88AA-5D810A50A77F}"/>
              </a:ext>
            </a:extLst>
          </p:cNvPr>
          <p:cNvSpPr txBox="1"/>
          <p:nvPr/>
        </p:nvSpPr>
        <p:spPr>
          <a:xfrm>
            <a:off x="3485790" y="4014375"/>
            <a:ext cx="353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Отклонение центра сферы от вертикали -</a:t>
            </a:r>
            <a:r>
              <a:rPr lang="en-US" dirty="0"/>
              <a:t> x</a:t>
            </a:r>
            <a:r>
              <a:rPr lang="ru-RU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5C9B9C-6323-4212-872F-9CA481812D8D}"/>
              </a:ext>
            </a:extLst>
          </p:cNvPr>
          <p:cNvSpPr txBox="1"/>
          <p:nvPr/>
        </p:nvSpPr>
        <p:spPr>
          <a:xfrm>
            <a:off x="3514837" y="3204834"/>
            <a:ext cx="299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Радиус сферы –</a:t>
            </a:r>
            <a:r>
              <a:rPr lang="en-US" dirty="0"/>
              <a:t> r</a:t>
            </a:r>
            <a:r>
              <a:rPr lang="ru-RU" dirty="0"/>
              <a:t> = </a:t>
            </a:r>
            <a:r>
              <a:rPr lang="en-US" dirty="0"/>
              <a:t>2</a:t>
            </a:r>
            <a:r>
              <a:rPr lang="ru-RU" dirty="0"/>
              <a:t>0мм </a:t>
            </a:r>
          </a:p>
        </p:txBody>
      </p:sp>
    </p:spTree>
    <p:extLst>
      <p:ext uri="{BB962C8B-B14F-4D97-AF65-F5344CB8AC3E}">
        <p14:creationId xmlns:p14="http://schemas.microsoft.com/office/powerpoint/2010/main" val="428899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>
            <a:extLst>
              <a:ext uri="{FF2B5EF4-FFF2-40B4-BE49-F238E27FC236}">
                <a16:creationId xmlns:a16="http://schemas.microsoft.com/office/drawing/2014/main" id="{394377A9-BE7C-4729-AD91-1EE5CE02CC51}"/>
              </a:ext>
            </a:extLst>
          </p:cNvPr>
          <p:cNvSpPr/>
          <p:nvPr/>
        </p:nvSpPr>
        <p:spPr>
          <a:xfrm>
            <a:off x="475217" y="1442090"/>
            <a:ext cx="2644241" cy="376451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F514C08-DB75-481A-A699-63EBA29CF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Поле круглой пластины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2B3034-FDA5-49B7-A08D-CB428DA6D4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AC6E887-5EF3-43AD-961C-88881EC3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закон Кулона для точной оценки </a:t>
            </a:r>
            <a:r>
              <a:rPr lang="ru-RU" i="1" dirty="0"/>
              <a:t>напряженности</a:t>
            </a:r>
            <a:r>
              <a:rPr lang="ru-RU" dirty="0"/>
              <a:t> поля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DD63EE1-739B-4A4B-BEFF-7AE5B5835ECE}"/>
              </a:ext>
            </a:extLst>
          </p:cNvPr>
          <p:cNvSpPr/>
          <p:nvPr/>
        </p:nvSpPr>
        <p:spPr>
          <a:xfrm>
            <a:off x="1439148" y="2722035"/>
            <a:ext cx="1204622" cy="1204622"/>
          </a:xfrm>
          <a:prstGeom prst="ellipse">
            <a:avLst/>
          </a:prstGeom>
          <a:noFill/>
          <a:ln w="28575"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F1A2B0D-A231-4EB3-A031-AE75A3466FA4}"/>
              </a:ext>
            </a:extLst>
          </p:cNvPr>
          <p:cNvCxnSpPr>
            <a:cxnSpLocks/>
          </p:cNvCxnSpPr>
          <p:nvPr/>
        </p:nvCxnSpPr>
        <p:spPr>
          <a:xfrm>
            <a:off x="2065297" y="3379098"/>
            <a:ext cx="1155211" cy="29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0687E2D-D742-49A5-B04C-EBFB2F653F54}"/>
              </a:ext>
            </a:extLst>
          </p:cNvPr>
          <p:cNvCxnSpPr>
            <a:cxnSpLocks/>
          </p:cNvCxnSpPr>
          <p:nvPr/>
        </p:nvCxnSpPr>
        <p:spPr>
          <a:xfrm flipV="1">
            <a:off x="2121444" y="2806307"/>
            <a:ext cx="0" cy="51803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6876B0-BF1D-45AF-984C-902A545E7C3A}"/>
              </a:ext>
            </a:extLst>
          </p:cNvPr>
          <p:cNvSpPr txBox="1"/>
          <p:nvPr/>
        </p:nvSpPr>
        <p:spPr>
          <a:xfrm>
            <a:off x="1847156" y="2866162"/>
            <a:ext cx="22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75A1D-468A-4390-B5C2-69D8610161E4}"/>
              </a:ext>
            </a:extLst>
          </p:cNvPr>
          <p:cNvSpPr txBox="1"/>
          <p:nvPr/>
        </p:nvSpPr>
        <p:spPr>
          <a:xfrm>
            <a:off x="2921480" y="3402144"/>
            <a:ext cx="5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F980E4-2517-4346-A992-25D36213974E}"/>
                  </a:ext>
                </a:extLst>
              </p:cNvPr>
              <p:cNvSpPr txBox="1"/>
              <p:nvPr/>
            </p:nvSpPr>
            <p:spPr>
              <a:xfrm>
                <a:off x="3973429" y="1869216"/>
                <a:ext cx="6929782" cy="968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пласт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F980E4-2517-4346-A992-25D362139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429" y="1869216"/>
                <a:ext cx="6929782" cy="968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8258E1-35E7-4878-9AF5-27AB5DF5CF99}"/>
                  </a:ext>
                </a:extLst>
              </p:cNvPr>
              <p:cNvSpPr txBox="1"/>
              <p:nvPr/>
            </p:nvSpPr>
            <p:spPr>
              <a:xfrm>
                <a:off x="3753065" y="3539394"/>
                <a:ext cx="75077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Напряженность меняется от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  <m:r>
                      <m:rPr>
                        <m:nor/>
                      </m:rPr>
                      <a:rPr lang="ru-RU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 центре конденсатора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до 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∙7</m:t>
                    </m:r>
                  </m:oMath>
                </a14:m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в состоянии максимального отклонения, полученного в ходе эксперимента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8258E1-35E7-4878-9AF5-27AB5DF5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65" y="3539394"/>
                <a:ext cx="7507706" cy="1015663"/>
              </a:xfrm>
              <a:prstGeom prst="rect">
                <a:avLst/>
              </a:prstGeom>
              <a:blipFill>
                <a:blip r:embed="rId3"/>
                <a:stretch>
                  <a:fillRect l="-894" t="-3614" b="-10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CC2C3B-87A1-44B1-A436-02B9083F763B}"/>
                  </a:ext>
                </a:extLst>
              </p:cNvPr>
              <p:cNvSpPr txBox="1"/>
              <p:nvPr/>
            </p:nvSpPr>
            <p:spPr>
              <a:xfrm>
                <a:off x="1849029" y="5936527"/>
                <a:ext cx="7087153" cy="63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 пределе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ru-RU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ru-RU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ru-RU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ru-RU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∙8,33 В∗</m:t>
                    </m:r>
                    <m:sSup>
                      <m:sSup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sz="2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CC2C3B-87A1-44B1-A436-02B9083F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29" y="5936527"/>
                <a:ext cx="7087153" cy="637354"/>
              </a:xfrm>
              <a:prstGeom prst="rect">
                <a:avLst/>
              </a:prstGeom>
              <a:blipFill>
                <a:blip r:embed="rId4"/>
                <a:stretch>
                  <a:fillRect l="-1290" t="-1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081C9F10-E36C-4A19-8E90-0FAC409B6142}"/>
              </a:ext>
            </a:extLst>
          </p:cNvPr>
          <p:cNvSpPr/>
          <p:nvPr/>
        </p:nvSpPr>
        <p:spPr>
          <a:xfrm>
            <a:off x="781135" y="1659644"/>
            <a:ext cx="2211186" cy="3286908"/>
          </a:xfrm>
          <a:prstGeom prst="ellipse">
            <a:avLst/>
          </a:prstGeom>
          <a:noFill/>
          <a:ln w="28575"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FC174B0-B0FB-42F6-AF51-C5CA9AE16384}"/>
              </a:ext>
            </a:extLst>
          </p:cNvPr>
          <p:cNvSpPr/>
          <p:nvPr/>
        </p:nvSpPr>
        <p:spPr>
          <a:xfrm>
            <a:off x="3277941" y="3245616"/>
            <a:ext cx="326004" cy="3260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053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4AB9BEF-4756-4E44-8F86-17EDD6F00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Оценка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417084-AC88-4D88-ADA5-E374B6F80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Вычисление напряженности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E5FB16-8DC0-44D6-83E8-1E3FCF539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958ADC-1ACD-4C06-BC80-A6D81E6F8A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25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4F8B47B-A973-4099-9404-DA95E67A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Вычислим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46E3D-3B5C-44D8-B2A1-80FA6B2EB30A}"/>
                  </a:ext>
                </a:extLst>
              </p:cNvPr>
              <p:cNvSpPr txBox="1"/>
              <p:nvPr/>
            </p:nvSpPr>
            <p:spPr>
              <a:xfrm>
                <a:off x="6417905" y="3950956"/>
                <a:ext cx="5894613" cy="723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tg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= k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1,83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0,03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10</a:t>
                </a:r>
                <a:r>
                  <a:rPr lang="en-US" sz="2800" baseline="30000" dirty="0">
                    <a:latin typeface="+mj-lt"/>
                  </a:rPr>
                  <a:t>-10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ru-RU" sz="2800" dirty="0">
                    <a:latin typeface="+mj-lt"/>
                  </a:rPr>
                  <a:t>, В</a:t>
                </a:r>
                <a:r>
                  <a:rPr lang="ru-RU" sz="2800" baseline="30000" dirty="0">
                    <a:latin typeface="+mj-lt"/>
                  </a:rPr>
                  <a:t>-2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46E3D-3B5C-44D8-B2A1-80FA6B2E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05" y="3950956"/>
                <a:ext cx="5894613" cy="723596"/>
              </a:xfrm>
              <a:prstGeom prst="rect">
                <a:avLst/>
              </a:prstGeom>
              <a:blipFill>
                <a:blip r:embed="rId3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D58A4CD-1491-4E49-A2B2-BDA14038F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640117"/>
              </p:ext>
            </p:extLst>
          </p:nvPr>
        </p:nvGraphicFramePr>
        <p:xfrm>
          <a:off x="-217157" y="1308034"/>
          <a:ext cx="7795168" cy="6330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0" r:id="rId4" imgW="3725280" imgH="3025440" progId="">
                  <p:embed/>
                </p:oleObj>
              </mc:Choice>
              <mc:Fallback>
                <p:oleObj r:id="rId4" imgW="3725280" imgH="302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7157" y="1308034"/>
                        <a:ext cx="7795168" cy="6330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AFF27B-CEDB-428D-A1C5-251803E368C5}"/>
                  </a:ext>
                </a:extLst>
              </p:cNvPr>
              <p:cNvSpPr txBox="1"/>
              <p:nvPr/>
            </p:nvSpPr>
            <p:spPr>
              <a:xfrm>
                <a:off x="5846246" y="1333758"/>
                <a:ext cx="5396516" cy="716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𝑡𝑔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AFF27B-CEDB-428D-A1C5-251803E36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246" y="1333758"/>
                <a:ext cx="5396516" cy="716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2BE873E-6DBE-4F28-B9DE-63E688DAFEAE}"/>
              </a:ext>
            </a:extLst>
          </p:cNvPr>
          <p:cNvCxnSpPr>
            <a:cxnSpLocks/>
          </p:cNvCxnSpPr>
          <p:nvPr/>
        </p:nvCxnSpPr>
        <p:spPr>
          <a:xfrm flipH="1" flipV="1">
            <a:off x="7304105" y="2107150"/>
            <a:ext cx="302297" cy="744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AE3C1A1-B179-49A7-A686-426D78EBD679}"/>
              </a:ext>
            </a:extLst>
          </p:cNvPr>
          <p:cNvCxnSpPr>
            <a:cxnSpLocks/>
          </p:cNvCxnSpPr>
          <p:nvPr/>
        </p:nvCxnSpPr>
        <p:spPr>
          <a:xfrm flipV="1">
            <a:off x="7853516" y="2115217"/>
            <a:ext cx="273100" cy="744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D5EA5B87-189D-4EF3-9590-65ECEFBA0842}"/>
              </a:ext>
            </a:extLst>
          </p:cNvPr>
          <p:cNvSpPr/>
          <p:nvPr/>
        </p:nvSpPr>
        <p:spPr>
          <a:xfrm>
            <a:off x="7628603" y="1410268"/>
            <a:ext cx="1435658" cy="67410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CF56BDE-65E9-4301-B446-0CA04D7EBFBF}"/>
              </a:ext>
            </a:extLst>
          </p:cNvPr>
          <p:cNvSpPr/>
          <p:nvPr/>
        </p:nvSpPr>
        <p:spPr>
          <a:xfrm>
            <a:off x="7023846" y="1533369"/>
            <a:ext cx="473106" cy="47994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7F92C-DD19-47B4-A543-A81200979999}"/>
              </a:ext>
            </a:extLst>
          </p:cNvPr>
          <p:cNvSpPr txBox="1"/>
          <p:nvPr/>
        </p:nvSpPr>
        <p:spPr>
          <a:xfrm>
            <a:off x="6859649" y="2819560"/>
            <a:ext cx="243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константы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B09B155-504A-416F-BB9D-4AB412D7EF42}"/>
              </a:ext>
            </a:extLst>
          </p:cNvPr>
          <p:cNvSpPr/>
          <p:nvPr/>
        </p:nvSpPr>
        <p:spPr>
          <a:xfrm>
            <a:off x="9064261" y="1228643"/>
            <a:ext cx="1095127" cy="10292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DEBE447-01F7-4831-9C6E-4B3BE02DF20A}"/>
              </a:ext>
            </a:extLst>
          </p:cNvPr>
          <p:cNvCxnSpPr>
            <a:cxnSpLocks/>
          </p:cNvCxnSpPr>
          <p:nvPr/>
        </p:nvCxnSpPr>
        <p:spPr>
          <a:xfrm flipV="1">
            <a:off x="9218815" y="2461351"/>
            <a:ext cx="188297" cy="474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5411A8-BE23-459B-A1BD-11F1B109BA8F}"/>
                  </a:ext>
                </a:extLst>
              </p:cNvPr>
              <p:cNvSpPr txBox="1"/>
              <p:nvPr/>
            </p:nvSpPr>
            <p:spPr>
              <a:xfrm>
                <a:off x="8288820" y="2907044"/>
                <a:ext cx="2463197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baseline="30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5411A8-BE23-459B-A1BD-11F1B109B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820" y="2907044"/>
                <a:ext cx="2463197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4B1C0F-CE8B-4365-97D4-82B66D712800}"/>
                  </a:ext>
                </a:extLst>
              </p:cNvPr>
              <p:cNvSpPr txBox="1"/>
              <p:nvPr/>
            </p:nvSpPr>
            <p:spPr>
              <a:xfrm>
                <a:off x="1111739" y="1119633"/>
                <a:ext cx="272494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4B1C0F-CE8B-4365-97D4-82B66D712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39" y="1119633"/>
                <a:ext cx="2724945" cy="827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20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4AB9BEF-4756-4E44-8F86-17EDD6F00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Оценка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417084-AC88-4D88-ADA5-E374B6F80C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Вычисление напряженности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E5FB16-8DC0-44D6-83E8-1E3FCF539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958ADC-1ACD-4C06-BC80-A6D81E6F8A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26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4F8B47B-A973-4099-9404-DA95E67A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Вычислим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F2E85-EEDC-4EAD-8822-B22F94690266}"/>
                  </a:ext>
                </a:extLst>
              </p:cNvPr>
              <p:cNvSpPr txBox="1"/>
              <p:nvPr/>
            </p:nvSpPr>
            <p:spPr>
              <a:xfrm>
                <a:off x="1918854" y="1314788"/>
                <a:ext cx="83542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</a:t>
                </a:r>
                <a:r>
                  <a:rPr lang="ru-RU" sz="4000" baseline="-25000" dirty="0" err="1"/>
                  <a:t>теор</a:t>
                </a:r>
                <a:r>
                  <a:rPr lang="ru-RU" sz="4000" baseline="-25000" dirty="0"/>
                  <a:t> </a:t>
                </a:r>
                <a:r>
                  <a:rPr lang="ru-RU" sz="4000" dirty="0"/>
                  <a:t>=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𝜋𝜀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1,11∙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Ф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4000" b="0" dirty="0">
                  <a:ea typeface="Cambria Math" panose="02040503050406030204" pitchFamily="18" charset="0"/>
                </a:endParaRPr>
              </a:p>
              <a:p>
                <a:r>
                  <a:rPr lang="en-US" sz="4000" dirty="0"/>
                  <a:t>C</a:t>
                </a:r>
                <a:r>
                  <a:rPr lang="ru-RU" sz="4000" baseline="-25000" dirty="0" err="1"/>
                  <a:t>экспер</a:t>
                </a:r>
                <a:r>
                  <a:rPr lang="ru-RU" sz="4000" baseline="-25000" dirty="0"/>
                  <a:t> </a:t>
                </a:r>
                <a:r>
                  <a:rPr lang="ru-RU" sz="4000" dirty="0"/>
                  <a:t>= </a:t>
                </a:r>
                <a14:m>
                  <m:oMath xmlns:m="http://schemas.openxmlformats.org/officeDocument/2006/math">
                    <m:r>
                      <a:rPr lang="en-US" sz="4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0" dirty="0" smtClean="0">
                        <a:latin typeface="Cambria Math" panose="02040503050406030204" pitchFamily="18" charset="0"/>
                      </a:rPr>
                      <m:t>,07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Ф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F2E85-EEDC-4EAD-8822-B22F9469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54" y="1314788"/>
                <a:ext cx="8354291" cy="1323439"/>
              </a:xfrm>
              <a:prstGeom prst="rect">
                <a:avLst/>
              </a:prstGeom>
              <a:blipFill>
                <a:blip r:embed="rId2"/>
                <a:stretch>
                  <a:fillRect l="-2628" t="-7834" b="-19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53C3C7-4E42-4122-B937-E586E97FE991}"/>
              </a:ext>
            </a:extLst>
          </p:cNvPr>
          <p:cNvSpPr txBox="1"/>
          <p:nvPr/>
        </p:nvSpPr>
        <p:spPr>
          <a:xfrm>
            <a:off x="1041421" y="3988044"/>
            <a:ext cx="10125075" cy="646331"/>
          </a:xfrm>
          <a:prstGeom prst="rect">
            <a:avLst/>
          </a:prstGeom>
          <a:solidFill>
            <a:srgbClr val="FF0000">
              <a:alpha val="54000"/>
            </a:srgb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Порядок совпадает, но метод оценочный</a:t>
            </a:r>
          </a:p>
        </p:txBody>
      </p:sp>
    </p:spTree>
    <p:extLst>
      <p:ext uri="{BB962C8B-B14F-4D97-AF65-F5344CB8AC3E}">
        <p14:creationId xmlns:p14="http://schemas.microsoft.com/office/powerpoint/2010/main" val="120654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Влияние индуцированных зарядов на шарике от пластин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27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DF4281-6492-47D2-9E07-0E231E253E5B}"/>
                  </a:ext>
                </a:extLst>
              </p:cNvPr>
              <p:cNvSpPr txBox="1"/>
              <p:nvPr/>
            </p:nvSpPr>
            <p:spPr>
              <a:xfrm>
                <a:off x="4986560" y="1635742"/>
                <a:ext cx="5628640" cy="1407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ru-RU" sz="36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инд</m:t>
                          </m:r>
                        </m:e>
                      </m:acc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ru-R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ru-R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𝜋𝜀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ru-RU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ru-RU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(∗)</m:t>
                      </m:r>
                    </m:oMath>
                  </m:oMathPara>
                </a14:m>
                <a:endParaRPr lang="ru-RU" sz="4000" baseline="30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DF4281-6492-47D2-9E07-0E231E25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560" y="1635742"/>
                <a:ext cx="5628640" cy="14073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827BD36A-920B-46E7-A903-00DAC6C312E0}"/>
              </a:ext>
            </a:extLst>
          </p:cNvPr>
          <p:cNvSpPr/>
          <p:nvPr/>
        </p:nvSpPr>
        <p:spPr>
          <a:xfrm>
            <a:off x="1188720" y="2006591"/>
            <a:ext cx="1706880" cy="1808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2F135D8-481D-4528-B0DE-829E9EF9DA8F}"/>
              </a:ext>
            </a:extLst>
          </p:cNvPr>
          <p:cNvSpPr/>
          <p:nvPr/>
        </p:nvSpPr>
        <p:spPr>
          <a:xfrm>
            <a:off x="1818640" y="2006591"/>
            <a:ext cx="1706880" cy="1808480"/>
          </a:xfrm>
          <a:prstGeom prst="ellipse">
            <a:avLst/>
          </a:prstGeom>
          <a:solidFill>
            <a:srgbClr val="D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028D10C-6474-42EA-B2C6-2946B332D909}"/>
              </a:ext>
            </a:extLst>
          </p:cNvPr>
          <p:cNvCxnSpPr/>
          <p:nvPr/>
        </p:nvCxnSpPr>
        <p:spPr>
          <a:xfrm>
            <a:off x="2113280" y="2910831"/>
            <a:ext cx="34544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CC2D3105-F381-4F9B-9D5C-D0277039DB18}"/>
              </a:ext>
            </a:extLst>
          </p:cNvPr>
          <p:cNvSpPr/>
          <p:nvPr/>
        </p:nvSpPr>
        <p:spPr>
          <a:xfrm>
            <a:off x="2336800" y="2778751"/>
            <a:ext cx="254000" cy="26415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48189FB-F895-4FDB-9DC2-D874E1126860}"/>
              </a:ext>
            </a:extLst>
          </p:cNvPr>
          <p:cNvSpPr/>
          <p:nvPr/>
        </p:nvSpPr>
        <p:spPr>
          <a:xfrm>
            <a:off x="1981200" y="2778751"/>
            <a:ext cx="254000" cy="26415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D1D76-FD2A-467C-A8EA-3DA638AD1D74}"/>
                  </a:ext>
                </a:extLst>
              </p:cNvPr>
              <p:cNvSpPr txBox="1"/>
              <p:nvPr/>
            </p:nvSpPr>
            <p:spPr>
              <a:xfrm>
                <a:off x="2021840" y="2260139"/>
                <a:ext cx="6299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ba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D1D76-FD2A-467C-A8EA-3DA638AD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0" y="2260139"/>
                <a:ext cx="6299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348B7C9-4958-4063-BBCF-9D20C7FFD8CC}"/>
              </a:ext>
            </a:extLst>
          </p:cNvPr>
          <p:cNvCxnSpPr/>
          <p:nvPr/>
        </p:nvCxnSpPr>
        <p:spPr>
          <a:xfrm>
            <a:off x="1381760" y="1742431"/>
            <a:ext cx="2529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33C533-0025-4F06-8053-76927958E5B7}"/>
                  </a:ext>
                </a:extLst>
              </p:cNvPr>
              <p:cNvSpPr txBox="1"/>
              <p:nvPr/>
            </p:nvSpPr>
            <p:spPr>
              <a:xfrm>
                <a:off x="1940560" y="996080"/>
                <a:ext cx="1036320" cy="639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33C533-0025-4F06-8053-76927958E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60" y="996080"/>
                <a:ext cx="1036320" cy="639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35619A-6F5B-402D-8585-3006B0BF3D3C}"/>
                  </a:ext>
                </a:extLst>
              </p:cNvPr>
              <p:cNvSpPr txBox="1"/>
              <p:nvPr/>
            </p:nvSpPr>
            <p:spPr>
              <a:xfrm>
                <a:off x="4548347" y="3521867"/>
                <a:ext cx="562864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𝜋𝜀</m:t>
                    </m:r>
                    <m: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4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sz="40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ru-RU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пласт</m:t>
                    </m:r>
                  </m:oMath>
                </a14:m>
                <a:r>
                  <a:rPr lang="ru-RU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35619A-6F5B-402D-8585-3006B0BF3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47" y="3521867"/>
                <a:ext cx="5628640" cy="1082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2603E15-0938-405F-9237-5C42B5DFAA93}"/>
              </a:ext>
            </a:extLst>
          </p:cNvPr>
          <p:cNvSpPr txBox="1"/>
          <p:nvPr/>
        </p:nvSpPr>
        <p:spPr>
          <a:xfrm>
            <a:off x="2286000" y="2874801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47635-6D92-418D-B71F-1CB3FC950A88}"/>
              </a:ext>
            </a:extLst>
          </p:cNvPr>
          <p:cNvSpPr txBox="1"/>
          <p:nvPr/>
        </p:nvSpPr>
        <p:spPr>
          <a:xfrm>
            <a:off x="1925320" y="2858628"/>
            <a:ext cx="38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251CF-80A3-42D7-8D06-44B74E4E0ECA}"/>
              </a:ext>
            </a:extLst>
          </p:cNvPr>
          <p:cNvSpPr txBox="1"/>
          <p:nvPr/>
        </p:nvSpPr>
        <p:spPr>
          <a:xfrm>
            <a:off x="355600" y="5709920"/>
            <a:ext cx="787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* Джон Дэвид Джексон (1962) «Классическая электродинамика» стр. 48</a:t>
            </a:r>
          </a:p>
        </p:txBody>
      </p:sp>
    </p:spTree>
    <p:extLst>
      <p:ext uri="{BB962C8B-B14F-4D97-AF65-F5344CB8AC3E}">
        <p14:creationId xmlns:p14="http://schemas.microsoft.com/office/powerpoint/2010/main" val="115950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F2A65A2-5666-4A3B-B1D5-87877CA21500}"/>
              </a:ext>
            </a:extLst>
          </p:cNvPr>
          <p:cNvCxnSpPr>
            <a:cxnSpLocks/>
          </p:cNvCxnSpPr>
          <p:nvPr/>
        </p:nvCxnSpPr>
        <p:spPr>
          <a:xfrm flipV="1">
            <a:off x="2165456" y="1690688"/>
            <a:ext cx="714378" cy="240586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EBD44D2-21F4-4682-9F12-487451118120}"/>
              </a:ext>
            </a:extLst>
          </p:cNvPr>
          <p:cNvSpPr/>
          <p:nvPr/>
        </p:nvSpPr>
        <p:spPr>
          <a:xfrm flipV="1">
            <a:off x="1571296" y="1553177"/>
            <a:ext cx="4222675" cy="183492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C23B0F-683A-49AC-BDB2-C11CECEE4DF7}"/>
              </a:ext>
            </a:extLst>
          </p:cNvPr>
          <p:cNvSpPr/>
          <p:nvPr/>
        </p:nvSpPr>
        <p:spPr>
          <a:xfrm flipV="1">
            <a:off x="5216454" y="1434465"/>
            <a:ext cx="661271" cy="413385"/>
          </a:xfrm>
          <a:custGeom>
            <a:avLst/>
            <a:gdLst>
              <a:gd name="connsiteX0" fmla="*/ 0 w 623171"/>
              <a:gd name="connsiteY0" fmla="*/ 0 h 408188"/>
              <a:gd name="connsiteX1" fmla="*/ 623171 w 623171"/>
              <a:gd name="connsiteY1" fmla="*/ 0 h 408188"/>
              <a:gd name="connsiteX2" fmla="*/ 623171 w 623171"/>
              <a:gd name="connsiteY2" fmla="*/ 408188 h 408188"/>
              <a:gd name="connsiteX3" fmla="*/ 0 w 623171"/>
              <a:gd name="connsiteY3" fmla="*/ 408188 h 408188"/>
              <a:gd name="connsiteX4" fmla="*/ 0 w 623171"/>
              <a:gd name="connsiteY4" fmla="*/ 0 h 408188"/>
              <a:gd name="connsiteX0" fmla="*/ 0 w 623171"/>
              <a:gd name="connsiteY0" fmla="*/ 0 h 410244"/>
              <a:gd name="connsiteX1" fmla="*/ 623171 w 623171"/>
              <a:gd name="connsiteY1" fmla="*/ 0 h 410244"/>
              <a:gd name="connsiteX2" fmla="*/ 623171 w 623171"/>
              <a:gd name="connsiteY2" fmla="*/ 408188 h 410244"/>
              <a:gd name="connsiteX3" fmla="*/ 153741 w 623171"/>
              <a:gd name="connsiteY3" fmla="*/ 410244 h 410244"/>
              <a:gd name="connsiteX4" fmla="*/ 0 w 623171"/>
              <a:gd name="connsiteY4" fmla="*/ 408188 h 410244"/>
              <a:gd name="connsiteX5" fmla="*/ 0 w 623171"/>
              <a:gd name="connsiteY5" fmla="*/ 0 h 410244"/>
              <a:gd name="connsiteX0" fmla="*/ 0 w 623171"/>
              <a:gd name="connsiteY0" fmla="*/ 3141 h 413385"/>
              <a:gd name="connsiteX1" fmla="*/ 140406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0 w 623171"/>
              <a:gd name="connsiteY0" fmla="*/ 314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36195 w 623171"/>
              <a:gd name="connsiteY0" fmla="*/ 5267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36195 w 623171"/>
              <a:gd name="connsiteY6" fmla="*/ 52671 h 413385"/>
              <a:gd name="connsiteX0" fmla="*/ 7620 w 594596"/>
              <a:gd name="connsiteY0" fmla="*/ 52671 h 413385"/>
              <a:gd name="connsiteX1" fmla="*/ 148026 w 594596"/>
              <a:gd name="connsiteY1" fmla="*/ 0 h 413385"/>
              <a:gd name="connsiteX2" fmla="*/ 594596 w 594596"/>
              <a:gd name="connsiteY2" fmla="*/ 3141 h 413385"/>
              <a:gd name="connsiteX3" fmla="*/ 594596 w 594596"/>
              <a:gd name="connsiteY3" fmla="*/ 411329 h 413385"/>
              <a:gd name="connsiteX4" fmla="*/ 125166 w 594596"/>
              <a:gd name="connsiteY4" fmla="*/ 413385 h 413385"/>
              <a:gd name="connsiteX5" fmla="*/ 0 w 594596"/>
              <a:gd name="connsiteY5" fmla="*/ 348464 h 413385"/>
              <a:gd name="connsiteX6" fmla="*/ 7620 w 594596"/>
              <a:gd name="connsiteY6" fmla="*/ 52671 h 413385"/>
              <a:gd name="connsiteX0" fmla="*/ 74295 w 661271"/>
              <a:gd name="connsiteY0" fmla="*/ 52671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74295 w 661271"/>
              <a:gd name="connsiteY6" fmla="*/ 52671 h 413385"/>
              <a:gd name="connsiteX0" fmla="*/ 11430 w 661271"/>
              <a:gd name="connsiteY0" fmla="*/ 9648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11430 w 661271"/>
              <a:gd name="connsiteY6" fmla="*/ 96486 h 413385"/>
              <a:gd name="connsiteX0" fmla="*/ 5715 w 661271"/>
              <a:gd name="connsiteY0" fmla="*/ 10029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5715 w 661271"/>
              <a:gd name="connsiteY6" fmla="*/ 100296 h 41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271" h="413385">
                <a:moveTo>
                  <a:pt x="5715" y="100296"/>
                </a:moveTo>
                <a:lnTo>
                  <a:pt x="214701" y="0"/>
                </a:lnTo>
                <a:lnTo>
                  <a:pt x="661271" y="3141"/>
                </a:lnTo>
                <a:lnTo>
                  <a:pt x="661271" y="411329"/>
                </a:lnTo>
                <a:lnTo>
                  <a:pt x="191841" y="413385"/>
                </a:lnTo>
                <a:lnTo>
                  <a:pt x="0" y="297029"/>
                </a:lnTo>
                <a:lnTo>
                  <a:pt x="5715" y="10029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55A9C1C-E543-481F-A9ED-590E94F7B056}"/>
              </a:ext>
            </a:extLst>
          </p:cNvPr>
          <p:cNvSpPr/>
          <p:nvPr/>
        </p:nvSpPr>
        <p:spPr>
          <a:xfrm flipV="1">
            <a:off x="5678683" y="1071747"/>
            <a:ext cx="282797" cy="499272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BCDEC7A-3E02-46AB-ACCA-96B14C8E8F06}"/>
              </a:ext>
            </a:extLst>
          </p:cNvPr>
          <p:cNvSpPr/>
          <p:nvPr/>
        </p:nvSpPr>
        <p:spPr>
          <a:xfrm flipV="1">
            <a:off x="5113495" y="5968107"/>
            <a:ext cx="1506324" cy="40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Установка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28</a:t>
            </a:fld>
            <a:endParaRPr lang="ru-RU"/>
          </a:p>
        </p:txBody>
      </p:sp>
      <p:sp>
        <p:nvSpPr>
          <p:cNvPr id="52" name="Заголовок 3">
            <a:extLst>
              <a:ext uri="{FF2B5EF4-FFF2-40B4-BE49-F238E27FC236}">
                <a16:creationId xmlns:a16="http://schemas.microsoft.com/office/drawing/2014/main" id="{34910D58-939F-4720-B818-E566B52F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Демонстрация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2A4AB4A-1972-4F4F-BFA7-9051CDC8BD35}"/>
              </a:ext>
            </a:extLst>
          </p:cNvPr>
          <p:cNvSpPr/>
          <p:nvPr/>
        </p:nvSpPr>
        <p:spPr>
          <a:xfrm>
            <a:off x="475449" y="2864183"/>
            <a:ext cx="1844702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B3DECA5-5BB7-4678-8DB7-391D4A37D477}"/>
              </a:ext>
            </a:extLst>
          </p:cNvPr>
          <p:cNvSpPr/>
          <p:nvPr/>
        </p:nvSpPr>
        <p:spPr>
          <a:xfrm>
            <a:off x="1997270" y="3979577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336044-680A-4F8B-B57D-91CEC80F44F3}"/>
              </a:ext>
            </a:extLst>
          </p:cNvPr>
          <p:cNvSpPr/>
          <p:nvPr/>
        </p:nvSpPr>
        <p:spPr>
          <a:xfrm>
            <a:off x="3136245" y="2720923"/>
            <a:ext cx="1844702" cy="3308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1E83CA2-36AA-4FEB-99E5-0839321E8131}"/>
              </a:ext>
            </a:extLst>
          </p:cNvPr>
          <p:cNvSpPr/>
          <p:nvPr/>
        </p:nvSpPr>
        <p:spPr>
          <a:xfrm>
            <a:off x="2164354" y="4028109"/>
            <a:ext cx="127825" cy="1574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A48C2CF-55F0-410F-B7CC-FFF7C68A1649}"/>
              </a:ext>
            </a:extLst>
          </p:cNvPr>
          <p:cNvSpPr/>
          <p:nvPr/>
        </p:nvSpPr>
        <p:spPr>
          <a:xfrm>
            <a:off x="4166274" y="5139993"/>
            <a:ext cx="1249870" cy="11664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F46C7E7-F4FB-47A9-BD8E-C53BFA0F3E68}"/>
              </a:ext>
            </a:extLst>
          </p:cNvPr>
          <p:cNvCxnSpPr/>
          <p:nvPr/>
        </p:nvCxnSpPr>
        <p:spPr>
          <a:xfrm>
            <a:off x="4230413" y="4015409"/>
            <a:ext cx="15584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изогнутый 33">
            <a:extLst>
              <a:ext uri="{FF2B5EF4-FFF2-40B4-BE49-F238E27FC236}">
                <a16:creationId xmlns:a16="http://schemas.microsoft.com/office/drawing/2014/main" id="{F632129A-3C8D-48E5-9B3E-68CE67D6B8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5139" y="5096509"/>
            <a:ext cx="1164758" cy="7001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78488CA2-7690-4931-B752-79D008669848}"/>
              </a:ext>
            </a:extLst>
          </p:cNvPr>
          <p:cNvSpPr/>
          <p:nvPr/>
        </p:nvSpPr>
        <p:spPr>
          <a:xfrm>
            <a:off x="977638" y="5613621"/>
            <a:ext cx="4003309" cy="979793"/>
          </a:xfrm>
          <a:custGeom>
            <a:avLst/>
            <a:gdLst>
              <a:gd name="connsiteX0" fmla="*/ 159399 w 4767329"/>
              <a:gd name="connsiteY0" fmla="*/ 0 h 979793"/>
              <a:gd name="connsiteX1" fmla="*/ 372 w 4767329"/>
              <a:gd name="connsiteY1" fmla="*/ 365760 h 979793"/>
              <a:gd name="connsiteX2" fmla="*/ 199155 w 4767329"/>
              <a:gd name="connsiteY2" fmla="*/ 906449 h 979793"/>
              <a:gd name="connsiteX3" fmla="*/ 851162 w 4767329"/>
              <a:gd name="connsiteY3" fmla="*/ 930302 h 979793"/>
              <a:gd name="connsiteX4" fmla="*/ 1614487 w 4767329"/>
              <a:gd name="connsiteY4" fmla="*/ 492981 h 979793"/>
              <a:gd name="connsiteX5" fmla="*/ 2854891 w 4767329"/>
              <a:gd name="connsiteY5" fmla="*/ 795130 h 979793"/>
              <a:gd name="connsiteX6" fmla="*/ 3387628 w 4767329"/>
              <a:gd name="connsiteY6" fmla="*/ 636104 h 979793"/>
              <a:gd name="connsiteX7" fmla="*/ 4469005 w 4767329"/>
              <a:gd name="connsiteY7" fmla="*/ 834887 h 979793"/>
              <a:gd name="connsiteX8" fmla="*/ 4747301 w 4767329"/>
              <a:gd name="connsiteY8" fmla="*/ 429370 h 979793"/>
              <a:gd name="connsiteX9" fmla="*/ 4723447 w 4767329"/>
              <a:gd name="connsiteY9" fmla="*/ 437322 h 97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7329" h="979793">
                <a:moveTo>
                  <a:pt x="159399" y="0"/>
                </a:moveTo>
                <a:cubicBezTo>
                  <a:pt x="76572" y="107342"/>
                  <a:pt x="-6254" y="214685"/>
                  <a:pt x="372" y="365760"/>
                </a:cubicBezTo>
                <a:cubicBezTo>
                  <a:pt x="6998" y="516835"/>
                  <a:pt x="57357" y="812359"/>
                  <a:pt x="199155" y="906449"/>
                </a:cubicBezTo>
                <a:cubicBezTo>
                  <a:pt x="340953" y="1000539"/>
                  <a:pt x="615273" y="999213"/>
                  <a:pt x="851162" y="930302"/>
                </a:cubicBezTo>
                <a:cubicBezTo>
                  <a:pt x="1087051" y="861391"/>
                  <a:pt x="1280532" y="515510"/>
                  <a:pt x="1614487" y="492981"/>
                </a:cubicBezTo>
                <a:cubicBezTo>
                  <a:pt x="1948442" y="470452"/>
                  <a:pt x="2559368" y="771276"/>
                  <a:pt x="2854891" y="795130"/>
                </a:cubicBezTo>
                <a:cubicBezTo>
                  <a:pt x="3150414" y="818984"/>
                  <a:pt x="3118609" y="629478"/>
                  <a:pt x="3387628" y="636104"/>
                </a:cubicBezTo>
                <a:cubicBezTo>
                  <a:pt x="3656647" y="642730"/>
                  <a:pt x="4242393" y="869343"/>
                  <a:pt x="4469005" y="834887"/>
                </a:cubicBezTo>
                <a:cubicBezTo>
                  <a:pt x="4695617" y="800431"/>
                  <a:pt x="4747301" y="429370"/>
                  <a:pt x="4747301" y="429370"/>
                </a:cubicBezTo>
                <a:cubicBezTo>
                  <a:pt x="4789708" y="363109"/>
                  <a:pt x="4756577" y="400215"/>
                  <a:pt x="4723447" y="43732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43A2D6B-C229-4338-8D93-C5B177F4CC29}"/>
              </a:ext>
            </a:extLst>
          </p:cNvPr>
          <p:cNvSpPr/>
          <p:nvPr/>
        </p:nvSpPr>
        <p:spPr>
          <a:xfrm>
            <a:off x="4536876" y="5309115"/>
            <a:ext cx="576619" cy="1762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демка неподключ">
            <a:hlinkClick r:id="" action="ppaction://media"/>
            <a:extLst>
              <a:ext uri="{FF2B5EF4-FFF2-40B4-BE49-F238E27FC236}">
                <a16:creationId xmlns:a16="http://schemas.microsoft.com/office/drawing/2014/main" id="{CF244F6F-D9B1-47F3-B608-7509D8F84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07" t="5051" r="34499" b="37476"/>
          <a:stretch/>
        </p:blipFill>
        <p:spPr>
          <a:xfrm>
            <a:off x="7214572" y="1636076"/>
            <a:ext cx="3693460" cy="3941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E8393F-8C04-43C9-9B7A-4C16BB6DAFB9}"/>
              </a:ext>
            </a:extLst>
          </p:cNvPr>
          <p:cNvSpPr/>
          <p:nvPr/>
        </p:nvSpPr>
        <p:spPr>
          <a:xfrm flipV="1">
            <a:off x="5069286" y="1584251"/>
            <a:ext cx="609397" cy="121344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0594AA2-A294-4175-BBCF-270B12E92AD4}"/>
              </a:ext>
            </a:extLst>
          </p:cNvPr>
          <p:cNvCxnSpPr>
            <a:cxnSpLocks/>
          </p:cNvCxnSpPr>
          <p:nvPr/>
        </p:nvCxnSpPr>
        <p:spPr>
          <a:xfrm>
            <a:off x="2890124" y="1705595"/>
            <a:ext cx="0" cy="3532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D8A7BD-4F5A-4028-A5EA-A3D512D5F931}"/>
                  </a:ext>
                </a:extLst>
              </p:cNvPr>
              <p:cNvSpPr txBox="1"/>
              <p:nvPr/>
            </p:nvSpPr>
            <p:spPr>
              <a:xfrm>
                <a:off x="2356591" y="2375498"/>
                <a:ext cx="8059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D8A7BD-4F5A-4028-A5EA-A3D512D5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591" y="2375498"/>
                <a:ext cx="8059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94A509E-2A16-4EFD-828B-F9ACB930333C}"/>
              </a:ext>
            </a:extLst>
          </p:cNvPr>
          <p:cNvCxnSpPr>
            <a:cxnSpLocks/>
          </p:cNvCxnSpPr>
          <p:nvPr/>
        </p:nvCxnSpPr>
        <p:spPr>
          <a:xfrm>
            <a:off x="2404398" y="4092137"/>
            <a:ext cx="422812" cy="9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20239B-D0F9-4101-9462-1AC34D55E664}"/>
                  </a:ext>
                </a:extLst>
              </p:cNvPr>
              <p:cNvSpPr txBox="1"/>
              <p:nvPr/>
            </p:nvSpPr>
            <p:spPr>
              <a:xfrm>
                <a:off x="2210663" y="3661250"/>
                <a:ext cx="8059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20239B-D0F9-4101-9462-1AC34D55E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663" y="3661250"/>
                <a:ext cx="8059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Арка 4">
            <a:extLst>
              <a:ext uri="{FF2B5EF4-FFF2-40B4-BE49-F238E27FC236}">
                <a16:creationId xmlns:a16="http://schemas.microsoft.com/office/drawing/2014/main" id="{D3BDCDDD-DE95-42B3-BBA2-549029AA2D1E}"/>
              </a:ext>
            </a:extLst>
          </p:cNvPr>
          <p:cNvSpPr/>
          <p:nvPr/>
        </p:nvSpPr>
        <p:spPr>
          <a:xfrm rot="12804449">
            <a:off x="2583286" y="2069276"/>
            <a:ext cx="434306" cy="344485"/>
          </a:xfrm>
          <a:prstGeom prst="blockArc">
            <a:avLst>
              <a:gd name="adj1" fmla="val 12447452"/>
              <a:gd name="adj2" fmla="val 16472345"/>
              <a:gd name="adj3" fmla="val 23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53A2D13-25C8-4104-A3D2-6F96CCB021B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 flipV="1">
            <a:off x="2900855" y="1736670"/>
            <a:ext cx="298302" cy="239751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Овал 36">
            <a:extLst>
              <a:ext uri="{FF2B5EF4-FFF2-40B4-BE49-F238E27FC236}">
                <a16:creationId xmlns:a16="http://schemas.microsoft.com/office/drawing/2014/main" id="{A4F6AE76-9D92-47FB-809C-F49246C7DA57}"/>
              </a:ext>
            </a:extLst>
          </p:cNvPr>
          <p:cNvSpPr/>
          <p:nvPr/>
        </p:nvSpPr>
        <p:spPr>
          <a:xfrm>
            <a:off x="3023770" y="3966016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Первый эксперимент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29</a:t>
            </a:fld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F2A65A2-5666-4A3B-B1D5-87877CA21500}"/>
              </a:ext>
            </a:extLst>
          </p:cNvPr>
          <p:cNvCxnSpPr/>
          <p:nvPr/>
        </p:nvCxnSpPr>
        <p:spPr>
          <a:xfrm flipV="1">
            <a:off x="2456131" y="1690688"/>
            <a:ext cx="423703" cy="257651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2A4AB4A-1972-4F4F-BFA7-9051CDC8BD35}"/>
              </a:ext>
            </a:extLst>
          </p:cNvPr>
          <p:cNvSpPr/>
          <p:nvPr/>
        </p:nvSpPr>
        <p:spPr>
          <a:xfrm>
            <a:off x="475449" y="2864183"/>
            <a:ext cx="1844702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B3DECA5-5BB7-4678-8DB7-391D4A37D477}"/>
              </a:ext>
            </a:extLst>
          </p:cNvPr>
          <p:cNvSpPr/>
          <p:nvPr/>
        </p:nvSpPr>
        <p:spPr>
          <a:xfrm>
            <a:off x="2280744" y="4099034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336044-680A-4F8B-B57D-91CEC80F44F3}"/>
              </a:ext>
            </a:extLst>
          </p:cNvPr>
          <p:cNvSpPr/>
          <p:nvPr/>
        </p:nvSpPr>
        <p:spPr>
          <a:xfrm>
            <a:off x="3136245" y="2720923"/>
            <a:ext cx="1844702" cy="3308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EBD44D2-21F4-4682-9F12-487451118120}"/>
              </a:ext>
            </a:extLst>
          </p:cNvPr>
          <p:cNvSpPr/>
          <p:nvPr/>
        </p:nvSpPr>
        <p:spPr>
          <a:xfrm flipV="1">
            <a:off x="1571297" y="1573389"/>
            <a:ext cx="2659116" cy="163281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1E83CA2-36AA-4FEB-99E5-0839321E8131}"/>
              </a:ext>
            </a:extLst>
          </p:cNvPr>
          <p:cNvSpPr/>
          <p:nvPr/>
        </p:nvSpPr>
        <p:spPr>
          <a:xfrm>
            <a:off x="2456132" y="4168984"/>
            <a:ext cx="110202" cy="982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F46C7E7-F4FB-47A9-BD8E-C53BFA0F3E68}"/>
              </a:ext>
            </a:extLst>
          </p:cNvPr>
          <p:cNvCxnSpPr/>
          <p:nvPr/>
        </p:nvCxnSpPr>
        <p:spPr>
          <a:xfrm>
            <a:off x="4230413" y="4015409"/>
            <a:ext cx="15584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изогнутый 33">
            <a:extLst>
              <a:ext uri="{FF2B5EF4-FFF2-40B4-BE49-F238E27FC236}">
                <a16:creationId xmlns:a16="http://schemas.microsoft.com/office/drawing/2014/main" id="{F632129A-3C8D-48E5-9B3E-68CE67D6B8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84385" y="5517262"/>
            <a:ext cx="2149011" cy="842845"/>
          </a:xfrm>
          <a:prstGeom prst="curvedConnector3">
            <a:avLst>
              <a:gd name="adj1" fmla="val 476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3D33DF52-972E-4F5D-A897-827978CBCB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902" y="5750778"/>
            <a:ext cx="2149011" cy="842845"/>
          </a:xfrm>
          <a:prstGeom prst="curvedConnector3">
            <a:avLst>
              <a:gd name="adj1" fmla="val 4767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3702AF-B3D6-41F2-892B-33EEA99BBF0E}"/>
              </a:ext>
            </a:extLst>
          </p:cNvPr>
          <p:cNvSpPr txBox="1"/>
          <p:nvPr/>
        </p:nvSpPr>
        <p:spPr>
          <a:xfrm>
            <a:off x="4980947" y="980457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</a:t>
            </a:r>
            <a:r>
              <a:rPr lang="ru-RU" dirty="0"/>
              <a:t>Подаем напряжение</a:t>
            </a:r>
            <a:r>
              <a:rPr lang="en-US" dirty="0"/>
              <a:t> </a:t>
            </a:r>
            <a:r>
              <a:rPr lang="en-US" dirty="0">
                <a:solidFill>
                  <a:srgbClr val="21A0DF"/>
                </a:solidFill>
              </a:rPr>
              <a:t>2</a:t>
            </a:r>
            <a:r>
              <a:rPr lang="en-US" b="1" dirty="0">
                <a:solidFill>
                  <a:srgbClr val="21A0DF"/>
                </a:solidFill>
              </a:rPr>
              <a:t>U</a:t>
            </a:r>
            <a:r>
              <a:rPr lang="ru-RU" dirty="0">
                <a:solidFill>
                  <a:srgbClr val="21A0DF"/>
                </a:solidFill>
              </a:rPr>
              <a:t>  </a:t>
            </a:r>
            <a:r>
              <a:rPr lang="ru-RU" dirty="0"/>
              <a:t>на пластины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A54618-4A68-4DB1-B2D6-6630C9E74476}"/>
                  </a:ext>
                </a:extLst>
              </p:cNvPr>
              <p:cNvSpPr txBox="1"/>
              <p:nvPr/>
            </p:nvSpPr>
            <p:spPr>
              <a:xfrm>
                <a:off x="3567106" y="3338617"/>
                <a:ext cx="982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A54618-4A68-4DB1-B2D6-6630C9E74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106" y="3338617"/>
                <a:ext cx="98298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8A968A-DF4A-4470-B86D-723CBA043C44}"/>
                  </a:ext>
                </a:extLst>
              </p:cNvPr>
              <p:cNvSpPr txBox="1"/>
              <p:nvPr/>
            </p:nvSpPr>
            <p:spPr>
              <a:xfrm>
                <a:off x="884728" y="3392039"/>
                <a:ext cx="982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8A968A-DF4A-4470-B86D-723CBA04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28" y="3392039"/>
                <a:ext cx="98298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93C81E-9139-42BF-A1F9-EF7B6BC35418}"/>
              </a:ext>
            </a:extLst>
          </p:cNvPr>
          <p:cNvSpPr txBox="1"/>
          <p:nvPr/>
        </p:nvSpPr>
        <p:spPr>
          <a:xfrm>
            <a:off x="4980947" y="1505701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</a:t>
            </a:r>
            <a:r>
              <a:rPr lang="ru-RU" dirty="0"/>
              <a:t>Передаем заряд на шарик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6D7F7E-7DF6-4F0E-B641-7B49CDB2B8B6}"/>
              </a:ext>
            </a:extLst>
          </p:cNvPr>
          <p:cNvSpPr txBox="1"/>
          <p:nvPr/>
        </p:nvSpPr>
        <p:spPr>
          <a:xfrm>
            <a:off x="4980947" y="2030945"/>
            <a:ext cx="569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) </a:t>
            </a:r>
            <a:r>
              <a:rPr lang="ru-RU" dirty="0"/>
              <a:t>Отпускаем сферу и наблюдаем величину отклонения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7393B39-AB8A-4D7F-B4C3-59E74981A752}"/>
              </a:ext>
            </a:extLst>
          </p:cNvPr>
          <p:cNvSpPr/>
          <p:nvPr/>
        </p:nvSpPr>
        <p:spPr>
          <a:xfrm>
            <a:off x="3199158" y="4035966"/>
            <a:ext cx="110202" cy="982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C8022-FDA7-409E-8EA5-A6F0DA4B1F0E}"/>
                  </a:ext>
                </a:extLst>
              </p:cNvPr>
              <p:cNvSpPr txBox="1"/>
              <p:nvPr/>
            </p:nvSpPr>
            <p:spPr>
              <a:xfrm>
                <a:off x="2771703" y="4196657"/>
                <a:ext cx="982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C8022-FDA7-409E-8EA5-A6F0DA4B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03" y="4196657"/>
                <a:ext cx="982980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74F69-4713-41FD-9437-72EB42E73ED5}"/>
                  </a:ext>
                </a:extLst>
              </p:cNvPr>
              <p:cNvSpPr txBox="1"/>
              <p:nvPr/>
            </p:nvSpPr>
            <p:spPr>
              <a:xfrm>
                <a:off x="1678835" y="4209480"/>
                <a:ext cx="1507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74F69-4713-41FD-9437-72EB42E7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835" y="4209480"/>
                <a:ext cx="1507582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24D0E4-53B1-4F0E-9874-BB90AF076208}"/>
                  </a:ext>
                </a:extLst>
              </p:cNvPr>
              <p:cNvSpPr txBox="1"/>
              <p:nvPr/>
            </p:nvSpPr>
            <p:spPr>
              <a:xfrm>
                <a:off x="3598562" y="3346091"/>
                <a:ext cx="982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ru-RU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24D0E4-53B1-4F0E-9874-BB90AF07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62" y="3346091"/>
                <a:ext cx="982980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74EC2B-612F-4978-A553-65AB3CD6C697}"/>
                  </a:ext>
                </a:extLst>
              </p:cNvPr>
              <p:cNvSpPr txBox="1"/>
              <p:nvPr/>
            </p:nvSpPr>
            <p:spPr>
              <a:xfrm>
                <a:off x="875027" y="3374305"/>
                <a:ext cx="1086066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ru-RU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74EC2B-612F-4978-A553-65AB3CD6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27" y="3374305"/>
                <a:ext cx="1086066" cy="362984"/>
              </a:xfrm>
              <a:prstGeom prst="rect">
                <a:avLst/>
              </a:prstGeom>
              <a:blipFill>
                <a:blip r:embed="rId8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730F9E1F-3B84-4412-8A5D-52AAEEC54C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9300" y="2930525"/>
          <a:ext cx="5846763" cy="484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9" r:id="rId9" imgW="3605760" imgH="2986560" progId="">
                  <p:embed/>
                </p:oleObj>
              </mc:Choice>
              <mc:Fallback>
                <p:oleObj r:id="rId9" imgW="3605760" imgH="2986560" progId="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730F9E1F-3B84-4412-8A5D-52AAEEC54C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29300" y="2930525"/>
                        <a:ext cx="5846763" cy="484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F402D93-A073-456B-B596-49A5263EEE37}"/>
              </a:ext>
            </a:extLst>
          </p:cNvPr>
          <p:cNvCxnSpPr>
            <a:cxnSpLocks/>
          </p:cNvCxnSpPr>
          <p:nvPr/>
        </p:nvCxnSpPr>
        <p:spPr>
          <a:xfrm>
            <a:off x="6700058" y="4626216"/>
            <a:ext cx="3291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11" grpId="0" animBg="1"/>
      <p:bldP spid="11" grpId="1" animBg="1"/>
      <p:bldP spid="24" grpId="0" animBg="1"/>
      <p:bldP spid="24" grpId="1" animBg="1"/>
      <p:bldP spid="15" grpId="0"/>
      <p:bldP spid="17" grpId="0"/>
      <p:bldP spid="17" grpId="1"/>
      <p:bldP spid="28" grpId="0"/>
      <p:bldP spid="28" grpId="1"/>
      <p:bldP spid="29" grpId="0"/>
      <p:bldP spid="30" grpId="0"/>
      <p:bldP spid="38" grpId="0" animBg="1"/>
      <p:bldP spid="38" grpId="1" animBg="1"/>
      <p:bldP spid="39" grpId="0"/>
      <p:bldP spid="39" grpId="1"/>
      <p:bldP spid="40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Установка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3</a:t>
            </a:fld>
            <a:endParaRPr lang="ru-RU"/>
          </a:p>
        </p:txBody>
      </p:sp>
      <p:sp>
        <p:nvSpPr>
          <p:cNvPr id="52" name="Заголовок 3">
            <a:extLst>
              <a:ext uri="{FF2B5EF4-FFF2-40B4-BE49-F238E27FC236}">
                <a16:creationId xmlns:a16="http://schemas.microsoft.com/office/drawing/2014/main" id="{34910D58-939F-4720-B818-E566B52F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Демонстрация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F2A65A2-5666-4A3B-B1D5-87877CA21500}"/>
              </a:ext>
            </a:extLst>
          </p:cNvPr>
          <p:cNvCxnSpPr/>
          <p:nvPr/>
        </p:nvCxnSpPr>
        <p:spPr>
          <a:xfrm flipV="1">
            <a:off x="2456131" y="1690688"/>
            <a:ext cx="423703" cy="2576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2A4AB4A-1972-4F4F-BFA7-9051CDC8BD35}"/>
              </a:ext>
            </a:extLst>
          </p:cNvPr>
          <p:cNvSpPr/>
          <p:nvPr/>
        </p:nvSpPr>
        <p:spPr>
          <a:xfrm>
            <a:off x="475449" y="2864183"/>
            <a:ext cx="1844702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B3DECA5-5BB7-4678-8DB7-391D4A37D477}"/>
              </a:ext>
            </a:extLst>
          </p:cNvPr>
          <p:cNvSpPr/>
          <p:nvPr/>
        </p:nvSpPr>
        <p:spPr>
          <a:xfrm>
            <a:off x="2280744" y="4099034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336044-680A-4F8B-B57D-91CEC80F44F3}"/>
              </a:ext>
            </a:extLst>
          </p:cNvPr>
          <p:cNvSpPr/>
          <p:nvPr/>
        </p:nvSpPr>
        <p:spPr>
          <a:xfrm>
            <a:off x="3136245" y="2720923"/>
            <a:ext cx="1844702" cy="3308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EBD44D2-21F4-4682-9F12-487451118120}"/>
              </a:ext>
            </a:extLst>
          </p:cNvPr>
          <p:cNvSpPr/>
          <p:nvPr/>
        </p:nvSpPr>
        <p:spPr>
          <a:xfrm>
            <a:off x="1571297" y="1555826"/>
            <a:ext cx="2659116" cy="1651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1E83CA2-36AA-4FEB-99E5-0839321E8131}"/>
              </a:ext>
            </a:extLst>
          </p:cNvPr>
          <p:cNvSpPr/>
          <p:nvPr/>
        </p:nvSpPr>
        <p:spPr>
          <a:xfrm>
            <a:off x="2456132" y="4168984"/>
            <a:ext cx="110202" cy="982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A48C2CF-55F0-410F-B7CC-FFF7C68A1649}"/>
              </a:ext>
            </a:extLst>
          </p:cNvPr>
          <p:cNvSpPr/>
          <p:nvPr/>
        </p:nvSpPr>
        <p:spPr>
          <a:xfrm>
            <a:off x="4166274" y="5139993"/>
            <a:ext cx="1249870" cy="11664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F46C7E7-F4FB-47A9-BD8E-C53BFA0F3E68}"/>
              </a:ext>
            </a:extLst>
          </p:cNvPr>
          <p:cNvCxnSpPr/>
          <p:nvPr/>
        </p:nvCxnSpPr>
        <p:spPr>
          <a:xfrm>
            <a:off x="4230413" y="4015409"/>
            <a:ext cx="15584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изогнутый 33">
            <a:extLst>
              <a:ext uri="{FF2B5EF4-FFF2-40B4-BE49-F238E27FC236}">
                <a16:creationId xmlns:a16="http://schemas.microsoft.com/office/drawing/2014/main" id="{F632129A-3C8D-48E5-9B3E-68CE67D6B8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5139" y="5096509"/>
            <a:ext cx="1164758" cy="7001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78488CA2-7690-4931-B752-79D008669848}"/>
              </a:ext>
            </a:extLst>
          </p:cNvPr>
          <p:cNvSpPr/>
          <p:nvPr/>
        </p:nvSpPr>
        <p:spPr>
          <a:xfrm>
            <a:off x="977638" y="5613621"/>
            <a:ext cx="4003309" cy="979793"/>
          </a:xfrm>
          <a:custGeom>
            <a:avLst/>
            <a:gdLst>
              <a:gd name="connsiteX0" fmla="*/ 159399 w 4767329"/>
              <a:gd name="connsiteY0" fmla="*/ 0 h 979793"/>
              <a:gd name="connsiteX1" fmla="*/ 372 w 4767329"/>
              <a:gd name="connsiteY1" fmla="*/ 365760 h 979793"/>
              <a:gd name="connsiteX2" fmla="*/ 199155 w 4767329"/>
              <a:gd name="connsiteY2" fmla="*/ 906449 h 979793"/>
              <a:gd name="connsiteX3" fmla="*/ 851162 w 4767329"/>
              <a:gd name="connsiteY3" fmla="*/ 930302 h 979793"/>
              <a:gd name="connsiteX4" fmla="*/ 1614487 w 4767329"/>
              <a:gd name="connsiteY4" fmla="*/ 492981 h 979793"/>
              <a:gd name="connsiteX5" fmla="*/ 2854891 w 4767329"/>
              <a:gd name="connsiteY5" fmla="*/ 795130 h 979793"/>
              <a:gd name="connsiteX6" fmla="*/ 3387628 w 4767329"/>
              <a:gd name="connsiteY6" fmla="*/ 636104 h 979793"/>
              <a:gd name="connsiteX7" fmla="*/ 4469005 w 4767329"/>
              <a:gd name="connsiteY7" fmla="*/ 834887 h 979793"/>
              <a:gd name="connsiteX8" fmla="*/ 4747301 w 4767329"/>
              <a:gd name="connsiteY8" fmla="*/ 429370 h 979793"/>
              <a:gd name="connsiteX9" fmla="*/ 4723447 w 4767329"/>
              <a:gd name="connsiteY9" fmla="*/ 437322 h 97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7329" h="979793">
                <a:moveTo>
                  <a:pt x="159399" y="0"/>
                </a:moveTo>
                <a:cubicBezTo>
                  <a:pt x="76572" y="107342"/>
                  <a:pt x="-6254" y="214685"/>
                  <a:pt x="372" y="365760"/>
                </a:cubicBezTo>
                <a:cubicBezTo>
                  <a:pt x="6998" y="516835"/>
                  <a:pt x="57357" y="812359"/>
                  <a:pt x="199155" y="906449"/>
                </a:cubicBezTo>
                <a:cubicBezTo>
                  <a:pt x="340953" y="1000539"/>
                  <a:pt x="615273" y="999213"/>
                  <a:pt x="851162" y="930302"/>
                </a:cubicBezTo>
                <a:cubicBezTo>
                  <a:pt x="1087051" y="861391"/>
                  <a:pt x="1280532" y="515510"/>
                  <a:pt x="1614487" y="492981"/>
                </a:cubicBezTo>
                <a:cubicBezTo>
                  <a:pt x="1948442" y="470452"/>
                  <a:pt x="2559368" y="771276"/>
                  <a:pt x="2854891" y="795130"/>
                </a:cubicBezTo>
                <a:cubicBezTo>
                  <a:pt x="3150414" y="818984"/>
                  <a:pt x="3118609" y="629478"/>
                  <a:pt x="3387628" y="636104"/>
                </a:cubicBezTo>
                <a:cubicBezTo>
                  <a:pt x="3656647" y="642730"/>
                  <a:pt x="4242393" y="869343"/>
                  <a:pt x="4469005" y="834887"/>
                </a:cubicBezTo>
                <a:cubicBezTo>
                  <a:pt x="4695617" y="800431"/>
                  <a:pt x="4747301" y="429370"/>
                  <a:pt x="4747301" y="429370"/>
                </a:cubicBezTo>
                <a:cubicBezTo>
                  <a:pt x="4789708" y="363109"/>
                  <a:pt x="4756577" y="400215"/>
                  <a:pt x="4723447" y="43732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43A2D6B-C229-4338-8D93-C5B177F4CC29}"/>
              </a:ext>
            </a:extLst>
          </p:cNvPr>
          <p:cNvSpPr/>
          <p:nvPr/>
        </p:nvSpPr>
        <p:spPr>
          <a:xfrm>
            <a:off x="4561049" y="5297490"/>
            <a:ext cx="576619" cy="1762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демка">
            <a:hlinkClick r:id="" action="ppaction://media"/>
            <a:extLst>
              <a:ext uri="{FF2B5EF4-FFF2-40B4-BE49-F238E27FC236}">
                <a16:creationId xmlns:a16="http://schemas.microsoft.com/office/drawing/2014/main" id="{6E3BF57D-AA74-4512-98C2-CE016A573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5252" y="1555826"/>
            <a:ext cx="5575672" cy="446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Соединитель: изогнутый 19">
            <a:extLst>
              <a:ext uri="{FF2B5EF4-FFF2-40B4-BE49-F238E27FC236}">
                <a16:creationId xmlns:a16="http://schemas.microsoft.com/office/drawing/2014/main" id="{BEB29717-FAB1-4E34-B5E9-9C625F1B66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33845" y="1903022"/>
            <a:ext cx="1164758" cy="7001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2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Вычисление напряженности</a:t>
            </a:r>
            <a:r>
              <a:rPr lang="en-US" sz="2400" dirty="0"/>
              <a:t> </a:t>
            </a:r>
            <a:r>
              <a:rPr lang="ru-RU" sz="2400" dirty="0"/>
              <a:t>одной пластины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30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/>
              <p:nvPr/>
            </p:nvSpPr>
            <p:spPr>
              <a:xfrm>
                <a:off x="3647517" y="1767190"/>
                <a:ext cx="8437417" cy="2250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trlPr>
                            <a:rPr lang="ru-RU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ru-RU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𝑑𝑥𝑑𝑦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4000" i="1" baseline="30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517" y="1767190"/>
                <a:ext cx="8437417" cy="2250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F81821E-3C55-4F11-9254-80F6AD3B4FFD}"/>
              </a:ext>
            </a:extLst>
          </p:cNvPr>
          <p:cNvGrpSpPr/>
          <p:nvPr/>
        </p:nvGrpSpPr>
        <p:grpSpPr>
          <a:xfrm>
            <a:off x="497260" y="1222306"/>
            <a:ext cx="3660604" cy="4672593"/>
            <a:chOff x="497260" y="1222306"/>
            <a:chExt cx="3660604" cy="467259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87BC03F-29D0-4048-AFAF-A960453383E2}"/>
                </a:ext>
              </a:extLst>
            </p:cNvPr>
            <p:cNvSpPr/>
            <p:nvPr/>
          </p:nvSpPr>
          <p:spPr>
            <a:xfrm>
              <a:off x="571315" y="1222306"/>
              <a:ext cx="3220278" cy="4413388"/>
            </a:xfrm>
            <a:prstGeom prst="rect">
              <a:avLst/>
            </a:prstGeom>
            <a:solidFill>
              <a:schemeClr val="accent3">
                <a:alpha val="61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F3EB68A-B31D-4E9D-9126-D26702B376DE}"/>
                </a:ext>
              </a:extLst>
            </p:cNvPr>
            <p:cNvSpPr/>
            <p:nvPr/>
          </p:nvSpPr>
          <p:spPr>
            <a:xfrm>
              <a:off x="3791592" y="23566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90829A2-1CE5-435C-BBF6-790075306568}"/>
                </a:ext>
              </a:extLst>
            </p:cNvPr>
            <p:cNvCxnSpPr>
              <a:cxnSpLocks/>
            </p:cNvCxnSpPr>
            <p:nvPr/>
          </p:nvCxnSpPr>
          <p:spPr>
            <a:xfrm>
              <a:off x="2536138" y="2346267"/>
              <a:ext cx="1155211" cy="2952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56B66D78-B921-4C91-808F-B6C367DC550A}"/>
                </a:ext>
              </a:extLst>
            </p:cNvPr>
            <p:cNvCxnSpPr>
              <a:cxnSpLocks/>
            </p:cNvCxnSpPr>
            <p:nvPr/>
          </p:nvCxnSpPr>
          <p:spPr>
            <a:xfrm>
              <a:off x="2536138" y="1505151"/>
              <a:ext cx="0" cy="7652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8278382F-473B-4126-A41D-E3C3AA456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5222" y="2361027"/>
              <a:ext cx="1221970" cy="6121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D03296-241E-4852-BF96-0E8A7D00773A}"/>
                </a:ext>
              </a:extLst>
            </p:cNvPr>
            <p:cNvCxnSpPr>
              <a:cxnSpLocks/>
            </p:cNvCxnSpPr>
            <p:nvPr/>
          </p:nvCxnSpPr>
          <p:spPr>
            <a:xfrm>
              <a:off x="2536138" y="2447759"/>
              <a:ext cx="0" cy="23325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1AF962AC-6267-4396-8590-349B4554C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1982" y="2024701"/>
              <a:ext cx="650118" cy="2495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A04C74-969D-438A-A48E-E7BCA2691E48}"/>
                </a:ext>
              </a:extLst>
            </p:cNvPr>
            <p:cNvSpPr txBox="1"/>
            <p:nvPr/>
          </p:nvSpPr>
          <p:spPr>
            <a:xfrm>
              <a:off x="2181453" y="1767190"/>
              <a:ext cx="75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ru-RU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B2EE9-8217-4CE5-984E-F28091450F81}"/>
                </a:ext>
              </a:extLst>
            </p:cNvPr>
            <p:cNvSpPr txBox="1"/>
            <p:nvPr/>
          </p:nvSpPr>
          <p:spPr>
            <a:xfrm>
              <a:off x="2175745" y="3394375"/>
              <a:ext cx="75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ru-RU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FBC2B-53DF-4C01-A312-567122E7C6C5}"/>
                </a:ext>
              </a:extLst>
            </p:cNvPr>
            <p:cNvSpPr txBox="1"/>
            <p:nvPr/>
          </p:nvSpPr>
          <p:spPr>
            <a:xfrm>
              <a:off x="1424360" y="2400596"/>
              <a:ext cx="75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4</a:t>
              </a:r>
              <a:endParaRPr lang="ru-RU" baseline="-25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52EB2-B311-422F-BD70-B490FEBFDCCA}"/>
                </a:ext>
              </a:extLst>
            </p:cNvPr>
            <p:cNvSpPr txBox="1"/>
            <p:nvPr/>
          </p:nvSpPr>
          <p:spPr>
            <a:xfrm>
              <a:off x="2761203" y="1767190"/>
              <a:ext cx="75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ru-RU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1E0E01-895D-4E3E-A0EC-B324136493ED}"/>
                </a:ext>
              </a:extLst>
            </p:cNvPr>
            <p:cNvSpPr txBox="1"/>
            <p:nvPr/>
          </p:nvSpPr>
          <p:spPr>
            <a:xfrm>
              <a:off x="2957115" y="2375787"/>
              <a:ext cx="75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endParaRPr lang="ru-RU" dirty="0"/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227D02D-C2A2-4663-BDE2-753EEF2C2568}"/>
                </a:ext>
              </a:extLst>
            </p:cNvPr>
            <p:cNvCxnSpPr/>
            <p:nvPr/>
          </p:nvCxnSpPr>
          <p:spPr>
            <a:xfrm flipV="1">
              <a:off x="1013903" y="4214279"/>
              <a:ext cx="2926578" cy="164592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E99D6CA-74FF-4010-9ABB-74A24AED7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903" y="2024701"/>
              <a:ext cx="0" cy="38701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73D4D2-3620-421B-B6B3-E8A5741B5219}"/>
                </a:ext>
              </a:extLst>
            </p:cNvPr>
            <p:cNvSpPr txBox="1"/>
            <p:nvPr/>
          </p:nvSpPr>
          <p:spPr>
            <a:xfrm>
              <a:off x="3489677" y="4557020"/>
              <a:ext cx="668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0663EA-EE9D-429C-96B5-B39A6B9D5851}"/>
                </a:ext>
              </a:extLst>
            </p:cNvPr>
            <p:cNvSpPr txBox="1"/>
            <p:nvPr/>
          </p:nvSpPr>
          <p:spPr>
            <a:xfrm>
              <a:off x="497260" y="3268052"/>
              <a:ext cx="668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ru-R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72CC8C-D2EE-4553-9247-6E498B470ED9}"/>
                </a:ext>
              </a:extLst>
            </p:cNvPr>
            <p:cNvSpPr txBox="1"/>
            <p:nvPr/>
          </p:nvSpPr>
          <p:spPr>
            <a:xfrm>
              <a:off x="1954037" y="2494919"/>
              <a:ext cx="1296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(0;0)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58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D69B33E-69E7-41E9-8480-FDB9E6179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Напряженность поля конечного конденсатора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31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/>
              <p:nvPr/>
            </p:nvSpPr>
            <p:spPr>
              <a:xfrm>
                <a:off x="637394" y="857588"/>
                <a:ext cx="14391363" cy="4614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nary>
                            <m:naryPr>
                              <m:ctrlPr>
                                <a:rPr lang="ru-RU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3600" i="1" baseline="-250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36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ru-RU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𝑑𝑥𝑑𝑦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3600" i="1" baseline="300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3600" i="1" baseline="300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US" sz="3600" i="1" baseline="3000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ru-RU" sz="36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3600" b="0" i="1" baseline="3000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0" i="1" baseline="300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arctg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36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𝑎𝑗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36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𝑎𝑗</m:t>
                                      </m:r>
                                      <m:r>
                                        <a:rPr lang="en-US" sz="36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36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2A2479-B6A3-417A-BFB3-2E4E97B5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4" y="857588"/>
                <a:ext cx="14391363" cy="4614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E87770-0AEB-4826-BEBF-E21CA26EEBB5}"/>
              </a:ext>
            </a:extLst>
          </p:cNvPr>
          <p:cNvSpPr txBox="1"/>
          <p:nvPr/>
        </p:nvSpPr>
        <p:spPr>
          <a:xfrm>
            <a:off x="5489165" y="7453401"/>
            <a:ext cx="4687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i, j – </a:t>
            </a:r>
            <a:r>
              <a:rPr lang="ru-RU" sz="2800" dirty="0"/>
              <a:t>все пары соседних чисел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92F92F-5482-4F87-AEBE-AA67D10E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8" y="1700283"/>
            <a:ext cx="3058855" cy="43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5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5CDC252-18DF-4F3E-9C60-3941EB41D601}"/>
              </a:ext>
            </a:extLst>
          </p:cNvPr>
          <p:cNvSpPr/>
          <p:nvPr/>
        </p:nvSpPr>
        <p:spPr>
          <a:xfrm>
            <a:off x="5384760" y="2618192"/>
            <a:ext cx="2883007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CB85FC4-D0BF-419A-BD29-532627B3B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Параметры эксперимента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30FF3F-6DF8-4ACF-BA5C-F09B4BB22C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4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3539D1F-C049-4828-9051-4A5DB0BD21C8}"/>
              </a:ext>
            </a:extLst>
          </p:cNvPr>
          <p:cNvCxnSpPr/>
          <p:nvPr/>
        </p:nvCxnSpPr>
        <p:spPr>
          <a:xfrm flipV="1">
            <a:off x="5141142" y="1541059"/>
            <a:ext cx="423703" cy="257651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A47C9A-58D1-4ED3-91E8-CA90EB3FF75C}"/>
              </a:ext>
            </a:extLst>
          </p:cNvPr>
          <p:cNvSpPr/>
          <p:nvPr/>
        </p:nvSpPr>
        <p:spPr>
          <a:xfrm flipV="1">
            <a:off x="4256307" y="1403548"/>
            <a:ext cx="4222675" cy="183492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19">
            <a:extLst>
              <a:ext uri="{FF2B5EF4-FFF2-40B4-BE49-F238E27FC236}">
                <a16:creationId xmlns:a16="http://schemas.microsoft.com/office/drawing/2014/main" id="{C8F649EB-C27D-4C1C-981C-C1D1AB916F26}"/>
              </a:ext>
            </a:extLst>
          </p:cNvPr>
          <p:cNvSpPr/>
          <p:nvPr/>
        </p:nvSpPr>
        <p:spPr>
          <a:xfrm flipV="1">
            <a:off x="7901465" y="1284836"/>
            <a:ext cx="661271" cy="413385"/>
          </a:xfrm>
          <a:custGeom>
            <a:avLst/>
            <a:gdLst>
              <a:gd name="connsiteX0" fmla="*/ 0 w 623171"/>
              <a:gd name="connsiteY0" fmla="*/ 0 h 408188"/>
              <a:gd name="connsiteX1" fmla="*/ 623171 w 623171"/>
              <a:gd name="connsiteY1" fmla="*/ 0 h 408188"/>
              <a:gd name="connsiteX2" fmla="*/ 623171 w 623171"/>
              <a:gd name="connsiteY2" fmla="*/ 408188 h 408188"/>
              <a:gd name="connsiteX3" fmla="*/ 0 w 623171"/>
              <a:gd name="connsiteY3" fmla="*/ 408188 h 408188"/>
              <a:gd name="connsiteX4" fmla="*/ 0 w 623171"/>
              <a:gd name="connsiteY4" fmla="*/ 0 h 408188"/>
              <a:gd name="connsiteX0" fmla="*/ 0 w 623171"/>
              <a:gd name="connsiteY0" fmla="*/ 0 h 410244"/>
              <a:gd name="connsiteX1" fmla="*/ 623171 w 623171"/>
              <a:gd name="connsiteY1" fmla="*/ 0 h 410244"/>
              <a:gd name="connsiteX2" fmla="*/ 623171 w 623171"/>
              <a:gd name="connsiteY2" fmla="*/ 408188 h 410244"/>
              <a:gd name="connsiteX3" fmla="*/ 153741 w 623171"/>
              <a:gd name="connsiteY3" fmla="*/ 410244 h 410244"/>
              <a:gd name="connsiteX4" fmla="*/ 0 w 623171"/>
              <a:gd name="connsiteY4" fmla="*/ 408188 h 410244"/>
              <a:gd name="connsiteX5" fmla="*/ 0 w 623171"/>
              <a:gd name="connsiteY5" fmla="*/ 0 h 410244"/>
              <a:gd name="connsiteX0" fmla="*/ 0 w 623171"/>
              <a:gd name="connsiteY0" fmla="*/ 3141 h 413385"/>
              <a:gd name="connsiteX1" fmla="*/ 140406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0 w 623171"/>
              <a:gd name="connsiteY0" fmla="*/ 314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0 w 623171"/>
              <a:gd name="connsiteY6" fmla="*/ 3141 h 413385"/>
              <a:gd name="connsiteX0" fmla="*/ 36195 w 623171"/>
              <a:gd name="connsiteY0" fmla="*/ 52671 h 413385"/>
              <a:gd name="connsiteX1" fmla="*/ 176601 w 623171"/>
              <a:gd name="connsiteY1" fmla="*/ 0 h 413385"/>
              <a:gd name="connsiteX2" fmla="*/ 623171 w 623171"/>
              <a:gd name="connsiteY2" fmla="*/ 3141 h 413385"/>
              <a:gd name="connsiteX3" fmla="*/ 623171 w 623171"/>
              <a:gd name="connsiteY3" fmla="*/ 411329 h 413385"/>
              <a:gd name="connsiteX4" fmla="*/ 153741 w 623171"/>
              <a:gd name="connsiteY4" fmla="*/ 413385 h 413385"/>
              <a:gd name="connsiteX5" fmla="*/ 0 w 623171"/>
              <a:gd name="connsiteY5" fmla="*/ 411329 h 413385"/>
              <a:gd name="connsiteX6" fmla="*/ 36195 w 623171"/>
              <a:gd name="connsiteY6" fmla="*/ 52671 h 413385"/>
              <a:gd name="connsiteX0" fmla="*/ 7620 w 594596"/>
              <a:gd name="connsiteY0" fmla="*/ 52671 h 413385"/>
              <a:gd name="connsiteX1" fmla="*/ 148026 w 594596"/>
              <a:gd name="connsiteY1" fmla="*/ 0 h 413385"/>
              <a:gd name="connsiteX2" fmla="*/ 594596 w 594596"/>
              <a:gd name="connsiteY2" fmla="*/ 3141 h 413385"/>
              <a:gd name="connsiteX3" fmla="*/ 594596 w 594596"/>
              <a:gd name="connsiteY3" fmla="*/ 411329 h 413385"/>
              <a:gd name="connsiteX4" fmla="*/ 125166 w 594596"/>
              <a:gd name="connsiteY4" fmla="*/ 413385 h 413385"/>
              <a:gd name="connsiteX5" fmla="*/ 0 w 594596"/>
              <a:gd name="connsiteY5" fmla="*/ 348464 h 413385"/>
              <a:gd name="connsiteX6" fmla="*/ 7620 w 594596"/>
              <a:gd name="connsiteY6" fmla="*/ 52671 h 413385"/>
              <a:gd name="connsiteX0" fmla="*/ 74295 w 661271"/>
              <a:gd name="connsiteY0" fmla="*/ 52671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74295 w 661271"/>
              <a:gd name="connsiteY6" fmla="*/ 52671 h 413385"/>
              <a:gd name="connsiteX0" fmla="*/ 11430 w 661271"/>
              <a:gd name="connsiteY0" fmla="*/ 9648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11430 w 661271"/>
              <a:gd name="connsiteY6" fmla="*/ 96486 h 413385"/>
              <a:gd name="connsiteX0" fmla="*/ 5715 w 661271"/>
              <a:gd name="connsiteY0" fmla="*/ 100296 h 413385"/>
              <a:gd name="connsiteX1" fmla="*/ 214701 w 661271"/>
              <a:gd name="connsiteY1" fmla="*/ 0 h 413385"/>
              <a:gd name="connsiteX2" fmla="*/ 661271 w 661271"/>
              <a:gd name="connsiteY2" fmla="*/ 3141 h 413385"/>
              <a:gd name="connsiteX3" fmla="*/ 661271 w 661271"/>
              <a:gd name="connsiteY3" fmla="*/ 411329 h 413385"/>
              <a:gd name="connsiteX4" fmla="*/ 191841 w 661271"/>
              <a:gd name="connsiteY4" fmla="*/ 413385 h 413385"/>
              <a:gd name="connsiteX5" fmla="*/ 0 w 661271"/>
              <a:gd name="connsiteY5" fmla="*/ 297029 h 413385"/>
              <a:gd name="connsiteX6" fmla="*/ 5715 w 661271"/>
              <a:gd name="connsiteY6" fmla="*/ 100296 h 41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271" h="413385">
                <a:moveTo>
                  <a:pt x="5715" y="100296"/>
                </a:moveTo>
                <a:lnTo>
                  <a:pt x="214701" y="0"/>
                </a:lnTo>
                <a:lnTo>
                  <a:pt x="661271" y="3141"/>
                </a:lnTo>
                <a:lnTo>
                  <a:pt x="661271" y="411329"/>
                </a:lnTo>
                <a:lnTo>
                  <a:pt x="191841" y="413385"/>
                </a:lnTo>
                <a:lnTo>
                  <a:pt x="0" y="297029"/>
                </a:lnTo>
                <a:lnTo>
                  <a:pt x="5715" y="10029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7EB0E25-EDC7-4881-B1E5-F979B2889230}"/>
              </a:ext>
            </a:extLst>
          </p:cNvPr>
          <p:cNvSpPr/>
          <p:nvPr/>
        </p:nvSpPr>
        <p:spPr>
          <a:xfrm flipV="1">
            <a:off x="8363694" y="922118"/>
            <a:ext cx="282797" cy="499272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AACDF6-899E-4A3C-A07A-CA63A70AAFFB}"/>
              </a:ext>
            </a:extLst>
          </p:cNvPr>
          <p:cNvSpPr/>
          <p:nvPr/>
        </p:nvSpPr>
        <p:spPr>
          <a:xfrm flipV="1">
            <a:off x="7798506" y="5818478"/>
            <a:ext cx="1506324" cy="40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010DF9A-4309-428F-8593-6DC5220EC317}"/>
              </a:ext>
            </a:extLst>
          </p:cNvPr>
          <p:cNvSpPr/>
          <p:nvPr/>
        </p:nvSpPr>
        <p:spPr>
          <a:xfrm>
            <a:off x="2540292" y="2566800"/>
            <a:ext cx="2883007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5BDE62C-0E0C-4882-8B0F-B5F1A62CD01A}"/>
              </a:ext>
            </a:extLst>
          </p:cNvPr>
          <p:cNvSpPr/>
          <p:nvPr/>
        </p:nvSpPr>
        <p:spPr>
          <a:xfrm>
            <a:off x="4965755" y="3949405"/>
            <a:ext cx="346841" cy="346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4D32314-BB1C-4217-B48F-09EE86E9960E}"/>
              </a:ext>
            </a:extLst>
          </p:cNvPr>
          <p:cNvSpPr/>
          <p:nvPr/>
        </p:nvSpPr>
        <p:spPr>
          <a:xfrm>
            <a:off x="5141143" y="4019355"/>
            <a:ext cx="110202" cy="982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51769C7-77CF-4E06-AF90-CD0653C4BD8A}"/>
              </a:ext>
            </a:extLst>
          </p:cNvPr>
          <p:cNvSpPr/>
          <p:nvPr/>
        </p:nvSpPr>
        <p:spPr>
          <a:xfrm>
            <a:off x="6851285" y="4990364"/>
            <a:ext cx="1249870" cy="11664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FAF98433-25DC-4C72-8A02-C853203AB093}"/>
              </a:ext>
            </a:extLst>
          </p:cNvPr>
          <p:cNvCxnSpPr/>
          <p:nvPr/>
        </p:nvCxnSpPr>
        <p:spPr>
          <a:xfrm>
            <a:off x="6915424" y="3865780"/>
            <a:ext cx="15584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F71FF752-5351-4E8B-A685-D889DEB55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90150" y="4946880"/>
            <a:ext cx="1164758" cy="7001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16D962F-6B36-4145-B388-BE3C445817C1}"/>
              </a:ext>
            </a:extLst>
          </p:cNvPr>
          <p:cNvSpPr/>
          <p:nvPr/>
        </p:nvSpPr>
        <p:spPr>
          <a:xfrm>
            <a:off x="3662649" y="5463992"/>
            <a:ext cx="4003309" cy="979793"/>
          </a:xfrm>
          <a:custGeom>
            <a:avLst/>
            <a:gdLst>
              <a:gd name="connsiteX0" fmla="*/ 159399 w 4767329"/>
              <a:gd name="connsiteY0" fmla="*/ 0 h 979793"/>
              <a:gd name="connsiteX1" fmla="*/ 372 w 4767329"/>
              <a:gd name="connsiteY1" fmla="*/ 365760 h 979793"/>
              <a:gd name="connsiteX2" fmla="*/ 199155 w 4767329"/>
              <a:gd name="connsiteY2" fmla="*/ 906449 h 979793"/>
              <a:gd name="connsiteX3" fmla="*/ 851162 w 4767329"/>
              <a:gd name="connsiteY3" fmla="*/ 930302 h 979793"/>
              <a:gd name="connsiteX4" fmla="*/ 1614487 w 4767329"/>
              <a:gd name="connsiteY4" fmla="*/ 492981 h 979793"/>
              <a:gd name="connsiteX5" fmla="*/ 2854891 w 4767329"/>
              <a:gd name="connsiteY5" fmla="*/ 795130 h 979793"/>
              <a:gd name="connsiteX6" fmla="*/ 3387628 w 4767329"/>
              <a:gd name="connsiteY6" fmla="*/ 636104 h 979793"/>
              <a:gd name="connsiteX7" fmla="*/ 4469005 w 4767329"/>
              <a:gd name="connsiteY7" fmla="*/ 834887 h 979793"/>
              <a:gd name="connsiteX8" fmla="*/ 4747301 w 4767329"/>
              <a:gd name="connsiteY8" fmla="*/ 429370 h 979793"/>
              <a:gd name="connsiteX9" fmla="*/ 4723447 w 4767329"/>
              <a:gd name="connsiteY9" fmla="*/ 437322 h 97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7329" h="979793">
                <a:moveTo>
                  <a:pt x="159399" y="0"/>
                </a:moveTo>
                <a:cubicBezTo>
                  <a:pt x="76572" y="107342"/>
                  <a:pt x="-6254" y="214685"/>
                  <a:pt x="372" y="365760"/>
                </a:cubicBezTo>
                <a:cubicBezTo>
                  <a:pt x="6998" y="516835"/>
                  <a:pt x="57357" y="812359"/>
                  <a:pt x="199155" y="906449"/>
                </a:cubicBezTo>
                <a:cubicBezTo>
                  <a:pt x="340953" y="1000539"/>
                  <a:pt x="615273" y="999213"/>
                  <a:pt x="851162" y="930302"/>
                </a:cubicBezTo>
                <a:cubicBezTo>
                  <a:pt x="1087051" y="861391"/>
                  <a:pt x="1280532" y="515510"/>
                  <a:pt x="1614487" y="492981"/>
                </a:cubicBezTo>
                <a:cubicBezTo>
                  <a:pt x="1948442" y="470452"/>
                  <a:pt x="2559368" y="771276"/>
                  <a:pt x="2854891" y="795130"/>
                </a:cubicBezTo>
                <a:cubicBezTo>
                  <a:pt x="3150414" y="818984"/>
                  <a:pt x="3118609" y="629478"/>
                  <a:pt x="3387628" y="636104"/>
                </a:cubicBezTo>
                <a:cubicBezTo>
                  <a:pt x="3656647" y="642730"/>
                  <a:pt x="4242393" y="869343"/>
                  <a:pt x="4469005" y="834887"/>
                </a:cubicBezTo>
                <a:cubicBezTo>
                  <a:pt x="4695617" y="800431"/>
                  <a:pt x="4747301" y="429370"/>
                  <a:pt x="4747301" y="429370"/>
                </a:cubicBezTo>
                <a:cubicBezTo>
                  <a:pt x="4789708" y="363109"/>
                  <a:pt x="4756577" y="400215"/>
                  <a:pt x="4723447" y="437322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34A8EE-C7E2-42E8-9480-D2AA56CF09F7}"/>
              </a:ext>
            </a:extLst>
          </p:cNvPr>
          <p:cNvSpPr/>
          <p:nvPr/>
        </p:nvSpPr>
        <p:spPr>
          <a:xfrm>
            <a:off x="7221887" y="5159486"/>
            <a:ext cx="576619" cy="1762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DCA5C4-21F8-4BF7-9535-8CCD9308ABA6}"/>
              </a:ext>
            </a:extLst>
          </p:cNvPr>
          <p:cNvSpPr/>
          <p:nvPr/>
        </p:nvSpPr>
        <p:spPr>
          <a:xfrm flipV="1">
            <a:off x="7754297" y="1434622"/>
            <a:ext cx="609397" cy="121344"/>
          </a:xfrm>
          <a:prstGeom prst="rect">
            <a:avLst/>
          </a:prstGeom>
          <a:solidFill>
            <a:srgbClr val="D1B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C49A6ADC-2231-4446-90D4-CE35ED25432A}"/>
              </a:ext>
            </a:extLst>
          </p:cNvPr>
          <p:cNvCxnSpPr>
            <a:cxnSpLocks/>
          </p:cNvCxnSpPr>
          <p:nvPr/>
        </p:nvCxnSpPr>
        <p:spPr>
          <a:xfrm>
            <a:off x="3908908" y="2689081"/>
            <a:ext cx="191193" cy="2884516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D0E107C-6EBE-485C-82F2-4FFB6435CE99}"/>
              </a:ext>
            </a:extLst>
          </p:cNvPr>
          <p:cNvCxnSpPr>
            <a:cxnSpLocks/>
          </p:cNvCxnSpPr>
          <p:nvPr/>
        </p:nvCxnSpPr>
        <p:spPr>
          <a:xfrm flipH="1">
            <a:off x="2710573" y="4077646"/>
            <a:ext cx="2591563" cy="170411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headEnd type="arrow" w="med" len="med"/>
            <a:tailEnd type="arrow" w="med" len="med"/>
          </a:ln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DA17464-441E-4495-B5B4-9DB3AF6F7F73}"/>
              </a:ext>
            </a:extLst>
          </p:cNvPr>
          <p:cNvCxnSpPr>
            <a:cxnSpLocks/>
          </p:cNvCxnSpPr>
          <p:nvPr/>
        </p:nvCxnSpPr>
        <p:spPr>
          <a:xfrm flipH="1">
            <a:off x="5410661" y="1610204"/>
            <a:ext cx="414464" cy="2326795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09F86C-FDFC-4471-893E-67E7FD5594A3}"/>
              </a:ext>
            </a:extLst>
          </p:cNvPr>
          <p:cNvSpPr txBox="1"/>
          <p:nvPr/>
        </p:nvSpPr>
        <p:spPr>
          <a:xfrm>
            <a:off x="6022043" y="1892254"/>
            <a:ext cx="37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Длина нити подвеса </a:t>
            </a:r>
            <a:r>
              <a:rPr lang="en-US" dirty="0"/>
              <a:t>l = 0.35 </a:t>
            </a:r>
            <a:r>
              <a:rPr lang="ru-RU" dirty="0"/>
              <a:t>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640973-84F3-4FDC-902E-6E9B79198FDA}"/>
              </a:ext>
            </a:extLst>
          </p:cNvPr>
          <p:cNvSpPr txBox="1"/>
          <p:nvPr/>
        </p:nvSpPr>
        <p:spPr>
          <a:xfrm>
            <a:off x="2685011" y="2035143"/>
            <a:ext cx="309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Длина стороны </a:t>
            </a:r>
            <a:r>
              <a:rPr lang="en-US" dirty="0"/>
              <a:t>a = 0.42 </a:t>
            </a:r>
            <a:r>
              <a:rPr lang="ru-RU" dirty="0"/>
              <a:t>м</a:t>
            </a: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48A962D3-8D7B-464E-8312-1E7CA6603CC9}"/>
              </a:ext>
            </a:extLst>
          </p:cNvPr>
          <p:cNvCxnSpPr>
            <a:cxnSpLocks/>
          </p:cNvCxnSpPr>
          <p:nvPr/>
        </p:nvCxnSpPr>
        <p:spPr>
          <a:xfrm flipH="1">
            <a:off x="4295497" y="5628417"/>
            <a:ext cx="1503265" cy="1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9904267-ED4B-4A68-A6A0-4ED701BE2DF0}"/>
              </a:ext>
            </a:extLst>
          </p:cNvPr>
          <p:cNvSpPr txBox="1"/>
          <p:nvPr/>
        </p:nvSpPr>
        <p:spPr>
          <a:xfrm>
            <a:off x="4196028" y="4843418"/>
            <a:ext cx="241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Расстояние между пластинами </a:t>
            </a:r>
            <a:r>
              <a:rPr lang="en-US" dirty="0"/>
              <a:t>d = 0.12 </a:t>
            </a:r>
            <a:r>
              <a:rPr lang="ru-RU" dirty="0"/>
              <a:t>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641DF5-D3B7-4DA0-9CCD-9CD6B8586AE4}"/>
                  </a:ext>
                </a:extLst>
              </p:cNvPr>
              <p:cNvSpPr txBox="1"/>
              <p:nvPr/>
            </p:nvSpPr>
            <p:spPr>
              <a:xfrm>
                <a:off x="4423458" y="6338141"/>
                <a:ext cx="61055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1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;15 ∙10</m:t>
                      </m:r>
                      <m:r>
                        <a:rPr lang="en-US" sz="1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641DF5-D3B7-4DA0-9CCD-9CD6B8586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58" y="6338141"/>
                <a:ext cx="6105524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74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1E01608-E010-46F3-A94F-B5EAA9F9C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Получаемые данные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AF4403-4B3B-4D2C-8FB6-68F43E5365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5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26ED39-409C-4B23-9633-81F9B092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321" y="644438"/>
            <a:ext cx="7157356" cy="385989"/>
          </a:xfrm>
        </p:spPr>
        <p:txBody>
          <a:bodyPr/>
          <a:lstStyle/>
          <a:p>
            <a:r>
              <a:rPr lang="ru-RU" sz="2800" dirty="0"/>
              <a:t>Эксперимент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5587CEE-5E7A-4954-B624-03307462D66E}"/>
              </a:ext>
            </a:extLst>
          </p:cNvPr>
          <p:cNvSpPr/>
          <p:nvPr/>
        </p:nvSpPr>
        <p:spPr>
          <a:xfrm>
            <a:off x="993039" y="2742254"/>
            <a:ext cx="321836" cy="32978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72E379-60C4-4DE7-9B62-7F4C9A59BE36}"/>
              </a:ext>
            </a:extLst>
          </p:cNvPr>
          <p:cNvCxnSpPr>
            <a:cxnSpLocks/>
          </p:cNvCxnSpPr>
          <p:nvPr/>
        </p:nvCxnSpPr>
        <p:spPr>
          <a:xfrm>
            <a:off x="2365191" y="2237835"/>
            <a:ext cx="0" cy="311445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0778215-7DF7-44B9-9D2B-5AE560F2A926}"/>
              </a:ext>
            </a:extLst>
          </p:cNvPr>
          <p:cNvCxnSpPr>
            <a:cxnSpLocks/>
          </p:cNvCxnSpPr>
          <p:nvPr/>
        </p:nvCxnSpPr>
        <p:spPr>
          <a:xfrm flipH="1" flipV="1">
            <a:off x="2427815" y="2399504"/>
            <a:ext cx="549272" cy="140525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DC60826B-6189-470E-A954-9B6BE259E136}"/>
              </a:ext>
            </a:extLst>
          </p:cNvPr>
          <p:cNvSpPr/>
          <p:nvPr/>
        </p:nvSpPr>
        <p:spPr>
          <a:xfrm>
            <a:off x="2822753" y="3751016"/>
            <a:ext cx="361472" cy="357411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3137240-94DC-44CF-A2CC-5450C9DB9028}"/>
              </a:ext>
            </a:extLst>
          </p:cNvPr>
          <p:cNvSpPr/>
          <p:nvPr/>
        </p:nvSpPr>
        <p:spPr>
          <a:xfrm>
            <a:off x="2977087" y="3829443"/>
            <a:ext cx="148026" cy="1332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8DEF0F-7281-4EBC-8D23-7B901D37CF05}"/>
                  </a:ext>
                </a:extLst>
              </p:cNvPr>
              <p:cNvSpPr txBox="1"/>
              <p:nvPr/>
            </p:nvSpPr>
            <p:spPr>
              <a:xfrm>
                <a:off x="2916612" y="2130727"/>
                <a:ext cx="16186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8DEF0F-7281-4EBC-8D23-7B901D37C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612" y="2130727"/>
                <a:ext cx="161866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A903F9-A450-4859-BC65-A4EBA8194055}"/>
                  </a:ext>
                </a:extLst>
              </p:cNvPr>
              <p:cNvSpPr txBox="1"/>
              <p:nvPr/>
            </p:nvSpPr>
            <p:spPr>
              <a:xfrm>
                <a:off x="24446" y="2129038"/>
                <a:ext cx="21368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A903F9-A450-4859-BC65-A4EBA8194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" y="2129038"/>
                <a:ext cx="21368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F490F71-9515-4995-AF00-BC66CD838CDD}"/>
              </a:ext>
            </a:extLst>
          </p:cNvPr>
          <p:cNvSpPr/>
          <p:nvPr/>
        </p:nvSpPr>
        <p:spPr>
          <a:xfrm>
            <a:off x="3641786" y="2742255"/>
            <a:ext cx="321836" cy="32978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3404E1D-6190-4897-A0E8-E4FA01CCD7DC}"/>
              </a:ext>
            </a:extLst>
          </p:cNvPr>
          <p:cNvCxnSpPr>
            <a:cxnSpLocks/>
          </p:cNvCxnSpPr>
          <p:nvPr/>
        </p:nvCxnSpPr>
        <p:spPr>
          <a:xfrm flipH="1">
            <a:off x="2413015" y="3962648"/>
            <a:ext cx="564072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F9040-B96E-484F-A29D-AA764DE5DD65}"/>
                  </a:ext>
                </a:extLst>
              </p:cNvPr>
              <p:cNvSpPr txBox="1"/>
              <p:nvPr/>
            </p:nvSpPr>
            <p:spPr>
              <a:xfrm>
                <a:off x="2049413" y="4092305"/>
                <a:ext cx="2003374" cy="687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ru-RU" sz="2000" dirty="0"/>
              </a:p>
              <a:p>
                <a:pPr/>
                <a:endParaRPr lang="ru-RU" sz="2800" baseline="-25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EF9040-B96E-484F-A29D-AA764DE5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13" y="4092305"/>
                <a:ext cx="2003374" cy="687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4188B9-B0B6-4BDA-8561-E2CCEB078E68}"/>
                  </a:ext>
                </a:extLst>
              </p:cNvPr>
              <p:cNvSpPr txBox="1"/>
              <p:nvPr/>
            </p:nvSpPr>
            <p:spPr>
              <a:xfrm>
                <a:off x="1821454" y="3487717"/>
                <a:ext cx="16186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4188B9-B0B6-4BDA-8561-E2CCEB078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454" y="3487717"/>
                <a:ext cx="16186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ADC8A7D-F468-4B85-9FB6-3B2C4164F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54116"/>
              </p:ext>
            </p:extLst>
          </p:nvPr>
        </p:nvGraphicFramePr>
        <p:xfrm>
          <a:off x="5135744" y="677527"/>
          <a:ext cx="8455644" cy="763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8" r:id="rId7" imgW="3587040" imgH="3238560" progId="">
                  <p:embed/>
                </p:oleObj>
              </mc:Choice>
              <mc:Fallback>
                <p:oleObj r:id="rId7" imgW="3587040" imgH="323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5744" y="677527"/>
                        <a:ext cx="8455644" cy="763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05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551883F-E5BA-43AA-B320-B16987E65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600" dirty="0"/>
              <a:t>План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E9990B-DE17-4E6A-BF78-15C13C53C5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551FB45-4074-413D-AD14-1F1EAAB01FEA}" type="slidenum">
              <a:rPr lang="ru-RU" smtClean="0"/>
              <a:t>6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F13F3F-EBA7-4D52-86D6-EC64BE2F8C3B}"/>
              </a:ext>
            </a:extLst>
          </p:cNvPr>
          <p:cNvGrpSpPr/>
          <p:nvPr/>
        </p:nvGrpSpPr>
        <p:grpSpPr>
          <a:xfrm>
            <a:off x="8578801" y="881955"/>
            <a:ext cx="3365810" cy="5592597"/>
            <a:chOff x="685562" y="878541"/>
            <a:chExt cx="3365810" cy="5592597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EAD05D40-7119-48F2-8422-A8C89970E8F0}"/>
                </a:ext>
              </a:extLst>
            </p:cNvPr>
            <p:cNvSpPr/>
            <p:nvPr/>
          </p:nvSpPr>
          <p:spPr>
            <a:xfrm>
              <a:off x="739272" y="878541"/>
              <a:ext cx="3281381" cy="5592597"/>
            </a:xfrm>
            <a:prstGeom prst="rect">
              <a:avLst/>
            </a:prstGeom>
            <a:solidFill>
              <a:srgbClr val="19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CA7C73-E2E7-4F8D-A227-B9A50A357578}"/>
                </a:ext>
              </a:extLst>
            </p:cNvPr>
            <p:cNvSpPr txBox="1"/>
            <p:nvPr/>
          </p:nvSpPr>
          <p:spPr>
            <a:xfrm>
              <a:off x="685562" y="974767"/>
              <a:ext cx="20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3</a:t>
              </a:r>
              <a:r>
                <a:rPr lang="en-US" sz="2800" dirty="0"/>
                <a:t>)</a:t>
              </a:r>
              <a:endParaRPr lang="ru-RU" sz="3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9DA8D-B82A-4DB0-800A-C7CBA7807903}"/>
                </a:ext>
              </a:extLst>
            </p:cNvPr>
            <p:cNvSpPr txBox="1"/>
            <p:nvPr/>
          </p:nvSpPr>
          <p:spPr>
            <a:xfrm>
              <a:off x="769991" y="1568929"/>
              <a:ext cx="3281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Теоретическое вычисление заряда из геометрической конфигурации и потенциалов</a:t>
              </a: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84772A-FF13-4B0A-8DE0-81A1FD6D15A2}"/>
                </a:ext>
              </a:extLst>
            </p:cNvPr>
            <p:cNvGrpSpPr/>
            <p:nvPr/>
          </p:nvGrpSpPr>
          <p:grpSpPr>
            <a:xfrm>
              <a:off x="1021807" y="3222581"/>
              <a:ext cx="2171848" cy="2412319"/>
              <a:chOff x="3444087" y="586923"/>
              <a:chExt cx="4381432" cy="5960639"/>
            </a:xfrm>
          </p:grpSpPr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A717E08F-1E72-456C-80B8-BA6627DC6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3309" y="5255216"/>
                <a:ext cx="20201" cy="129234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E0E0315D-44D3-452E-B246-25B0973EF7B3}"/>
                  </a:ext>
                </a:extLst>
              </p:cNvPr>
              <p:cNvSpPr/>
              <p:nvPr/>
            </p:nvSpPr>
            <p:spPr>
              <a:xfrm>
                <a:off x="3489697" y="4522553"/>
                <a:ext cx="3667624" cy="130163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71DFD37-C9C4-4E9C-8327-93E1CDB85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1822152"/>
                <a:ext cx="50820" cy="3351216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4AE57238-F5EB-4A83-BD9B-6D2C9DB3A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2489" y="2421291"/>
                <a:ext cx="236146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1389129B-7A3A-4F44-8ED6-22D942597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599" y="2421291"/>
                <a:ext cx="878890" cy="109047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Дуга 41">
                <a:extLst>
                  <a:ext uri="{FF2B5EF4-FFF2-40B4-BE49-F238E27FC236}">
                    <a16:creationId xmlns:a16="http://schemas.microsoft.com/office/drawing/2014/main" id="{ECC00497-0B92-4BAA-AE31-D65FF9D0B690}"/>
                  </a:ext>
                </a:extLst>
              </p:cNvPr>
              <p:cNvSpPr/>
              <p:nvPr/>
            </p:nvSpPr>
            <p:spPr>
              <a:xfrm rot="6456544">
                <a:off x="4035026" y="647605"/>
                <a:ext cx="2351879" cy="2230515"/>
              </a:xfrm>
              <a:prstGeom prst="arc">
                <a:avLst>
                  <a:gd name="adj1" fmla="val 17224903"/>
                  <a:gd name="adj2" fmla="val 0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AB42E198-A7B4-47B5-B690-3355AE7FB07C}"/>
                  </a:ext>
                </a:extLst>
              </p:cNvPr>
              <p:cNvSpPr/>
              <p:nvPr/>
            </p:nvSpPr>
            <p:spPr>
              <a:xfrm>
                <a:off x="5256927" y="6263842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39AEE6-9777-487A-A231-87E77E8001E3}"/>
                  </a:ext>
                </a:extLst>
              </p:cNvPr>
              <p:cNvSpPr txBox="1"/>
              <p:nvPr/>
            </p:nvSpPr>
            <p:spPr>
              <a:xfrm>
                <a:off x="5382219" y="5843102"/>
                <a:ext cx="10991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</a:t>
                </a:r>
                <a:endParaRPr lang="ru-RU" sz="3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AAB329-40B0-4557-962B-225E25126A43}"/>
                  </a:ext>
                </a:extLst>
              </p:cNvPr>
              <p:cNvSpPr txBox="1"/>
              <p:nvPr/>
            </p:nvSpPr>
            <p:spPr>
              <a:xfrm>
                <a:off x="6265753" y="2242714"/>
                <a:ext cx="109914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M</a:t>
                </a:r>
                <a:endParaRPr lang="ru-RU" sz="3200" dirty="0"/>
              </a:p>
            </p:txBody>
          </p:sp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id="{284FE363-A2C7-4F99-BD86-6EA7AE451C38}"/>
                  </a:ext>
                </a:extLst>
              </p:cNvPr>
              <p:cNvSpPr/>
              <p:nvPr/>
            </p:nvSpPr>
            <p:spPr>
              <a:xfrm>
                <a:off x="6644602" y="2350271"/>
                <a:ext cx="133165" cy="1242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E6563-6B22-4768-85D0-101438D53F9A}"/>
                  </a:ext>
                </a:extLst>
              </p:cNvPr>
              <p:cNvSpPr txBox="1"/>
              <p:nvPr/>
            </p:nvSpPr>
            <p:spPr>
              <a:xfrm>
                <a:off x="7148899" y="2350270"/>
                <a:ext cx="676620" cy="174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4472C4"/>
                    </a:solidFill>
                  </a:rPr>
                  <a:t>y</a:t>
                </a:r>
                <a:endParaRPr lang="ru-RU" sz="4000" dirty="0">
                  <a:solidFill>
                    <a:srgbClr val="4472C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EAD6D09-0A63-4467-B0B3-95195E73600E}"/>
                      </a:ext>
                    </a:extLst>
                  </p:cNvPr>
                  <p:cNvSpPr txBox="1"/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ru-RU" sz="40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51232D9-4759-441C-AD93-762639D130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7927" y="2351597"/>
                    <a:ext cx="1099149" cy="7078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297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85C26B2A-44F9-421C-8CF0-67041CF9225E}"/>
                  </a:ext>
                </a:extLst>
              </p:cNvPr>
              <p:cNvSpPr/>
              <p:nvPr/>
            </p:nvSpPr>
            <p:spPr>
              <a:xfrm>
                <a:off x="3444087" y="899657"/>
                <a:ext cx="3667624" cy="1301631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1C0747EE-CF95-402C-B409-8F7022381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8456" y="811198"/>
                <a:ext cx="14033" cy="850714"/>
              </a:xfrm>
              <a:prstGeom prst="line">
                <a:avLst/>
              </a:prstGeom>
              <a:ln w="381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Овал 53">
                <a:extLst>
                  <a:ext uri="{FF2B5EF4-FFF2-40B4-BE49-F238E27FC236}">
                    <a16:creationId xmlns:a16="http://schemas.microsoft.com/office/drawing/2014/main" id="{C0DBA0B7-9F74-4A7C-8105-5CD3AB2D1637}"/>
                  </a:ext>
                </a:extLst>
              </p:cNvPr>
              <p:cNvSpPr/>
              <p:nvPr/>
            </p:nvSpPr>
            <p:spPr>
              <a:xfrm>
                <a:off x="5051930" y="3495934"/>
                <a:ext cx="498478" cy="64513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8E8FAD-C292-4B33-A31C-8E41C3B328E0}"/>
              </a:ext>
            </a:extLst>
          </p:cNvPr>
          <p:cNvGrpSpPr/>
          <p:nvPr/>
        </p:nvGrpSpPr>
        <p:grpSpPr>
          <a:xfrm>
            <a:off x="4472045" y="869204"/>
            <a:ext cx="4076037" cy="5592597"/>
            <a:chOff x="4205024" y="1101965"/>
            <a:chExt cx="4076037" cy="5592597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10188BBE-950F-4A88-8B29-DEC4BBBD17CD}"/>
                </a:ext>
              </a:extLst>
            </p:cNvPr>
            <p:cNvGrpSpPr/>
            <p:nvPr/>
          </p:nvGrpSpPr>
          <p:grpSpPr>
            <a:xfrm>
              <a:off x="4205024" y="1101965"/>
              <a:ext cx="3773091" cy="5592597"/>
              <a:chOff x="4205024" y="1101965"/>
              <a:chExt cx="3773091" cy="5592597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F8281EB-B9A1-4EE8-903C-2166D85334B2}"/>
                  </a:ext>
                </a:extLst>
              </p:cNvPr>
              <p:cNvSpPr/>
              <p:nvPr/>
            </p:nvSpPr>
            <p:spPr>
              <a:xfrm>
                <a:off x="4205024" y="1101965"/>
                <a:ext cx="3535804" cy="559259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18A7EF-DADE-4F2E-A28D-85119E2A73E8}"/>
                  </a:ext>
                </a:extLst>
              </p:cNvPr>
              <p:cNvSpPr txBox="1"/>
              <p:nvPr/>
            </p:nvSpPr>
            <p:spPr>
              <a:xfrm>
                <a:off x="4325387" y="1718487"/>
                <a:ext cx="31735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Вычисление заряда из 2 ЗН, с учетом поправок</a:t>
                </a:r>
              </a:p>
            </p:txBody>
          </p:sp>
          <p:grpSp>
            <p:nvGrpSpPr>
              <p:cNvPr id="55" name="Группа 54">
                <a:extLst>
                  <a:ext uri="{FF2B5EF4-FFF2-40B4-BE49-F238E27FC236}">
                    <a16:creationId xmlns:a16="http://schemas.microsoft.com/office/drawing/2014/main" id="{2DCDAC3C-94A7-4950-BC40-76790C765756}"/>
                  </a:ext>
                </a:extLst>
              </p:cNvPr>
              <p:cNvGrpSpPr/>
              <p:nvPr/>
            </p:nvGrpSpPr>
            <p:grpSpPr>
              <a:xfrm>
                <a:off x="4325387" y="2957956"/>
                <a:ext cx="3652728" cy="2743185"/>
                <a:chOff x="6358822" y="2233444"/>
                <a:chExt cx="5081655" cy="4375827"/>
              </a:xfrm>
            </p:grpSpPr>
            <p:cxnSp>
              <p:nvCxnSpPr>
                <p:cNvPr id="56" name="Прямая соединительная линия 55">
                  <a:extLst>
                    <a:ext uri="{FF2B5EF4-FFF2-40B4-BE49-F238E27FC236}">
                      <a16:creationId xmlns:a16="http://schemas.microsoft.com/office/drawing/2014/main" id="{30D885CA-42DA-4A33-81C5-1DF8385BC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17612" y="2233444"/>
                  <a:ext cx="664998" cy="2088583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7" name="Прямоугольник 56">
                  <a:extLst>
                    <a:ext uri="{FF2B5EF4-FFF2-40B4-BE49-F238E27FC236}">
                      <a16:creationId xmlns:a16="http://schemas.microsoft.com/office/drawing/2014/main" id="{B37679B3-75F4-4E01-A845-E29FB2441AFB}"/>
                    </a:ext>
                  </a:extLst>
                </p:cNvPr>
                <p:cNvSpPr/>
                <p:nvPr/>
              </p:nvSpPr>
              <p:spPr>
                <a:xfrm>
                  <a:off x="6358822" y="3408985"/>
                  <a:ext cx="1844702" cy="320028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" name="Овал 57">
                  <a:extLst>
                    <a:ext uri="{FF2B5EF4-FFF2-40B4-BE49-F238E27FC236}">
                      <a16:creationId xmlns:a16="http://schemas.microsoft.com/office/drawing/2014/main" id="{93B40E6B-7B63-47DB-8FE6-B3E3FDC64968}"/>
                    </a:ext>
                  </a:extLst>
                </p:cNvPr>
                <p:cNvSpPr/>
                <p:nvPr/>
              </p:nvSpPr>
              <p:spPr>
                <a:xfrm>
                  <a:off x="7850938" y="4373226"/>
                  <a:ext cx="266674" cy="34684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59" name="Прямая соединительная линия 58">
                  <a:extLst>
                    <a:ext uri="{FF2B5EF4-FFF2-40B4-BE49-F238E27FC236}">
                      <a16:creationId xmlns:a16="http://schemas.microsoft.com/office/drawing/2014/main" id="{92BEB360-57A5-48DC-8CF3-FDE66951A3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3631" y="2233444"/>
                  <a:ext cx="23483" cy="110664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 стрелкой 59">
                  <a:extLst>
                    <a:ext uri="{FF2B5EF4-FFF2-40B4-BE49-F238E27FC236}">
                      <a16:creationId xmlns:a16="http://schemas.microsoft.com/office/drawing/2014/main" id="{BB011FB6-BAB0-460B-A2F6-9679A8D3CE2B}"/>
                    </a:ext>
                  </a:extLst>
                </p:cNvPr>
                <p:cNvCxnSpPr/>
                <p:nvPr/>
              </p:nvCxnSpPr>
              <p:spPr>
                <a:xfrm>
                  <a:off x="8157754" y="4546646"/>
                  <a:ext cx="762002" cy="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 стрелкой 60">
                  <a:extLst>
                    <a:ext uri="{FF2B5EF4-FFF2-40B4-BE49-F238E27FC236}">
                      <a16:creationId xmlns:a16="http://schemas.microsoft.com/office/drawing/2014/main" id="{AD88CF03-F086-4404-8D52-1700D973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8565" y="4783715"/>
                  <a:ext cx="12220" cy="64577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Прямая со стрелкой 61">
                  <a:extLst>
                    <a:ext uri="{FF2B5EF4-FFF2-40B4-BE49-F238E27FC236}">
                      <a16:creationId xmlns:a16="http://schemas.microsoft.com/office/drawing/2014/main" id="{70B5EACB-00F2-4C02-BAB6-F04022D8E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7822" y="3711587"/>
                  <a:ext cx="199864" cy="615910"/>
                </a:xfrm>
                <a:prstGeom prst="straightConnector1">
                  <a:avLst/>
                </a:prstGeom>
                <a:ln w="730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Прямоугольник 62">
                  <a:extLst>
                    <a:ext uri="{FF2B5EF4-FFF2-40B4-BE49-F238E27FC236}">
                      <a16:creationId xmlns:a16="http://schemas.microsoft.com/office/drawing/2014/main" id="{5286A0D6-274C-4FF0-ACE4-1EC1D2E99115}"/>
                    </a:ext>
                  </a:extLst>
                </p:cNvPr>
                <p:cNvSpPr/>
                <p:nvPr/>
              </p:nvSpPr>
              <p:spPr>
                <a:xfrm>
                  <a:off x="8890936" y="3241449"/>
                  <a:ext cx="1844702" cy="330801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cene3d>
                  <a:camera prst="perspectiveContrastingRightFacing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3D87D44-DFDA-463B-9C52-B0A1089C57B5}"/>
                    </a:ext>
                  </a:extLst>
                </p:cNvPr>
                <p:cNvSpPr txBox="1"/>
                <p:nvPr/>
              </p:nvSpPr>
              <p:spPr>
                <a:xfrm>
                  <a:off x="6599408" y="5230573"/>
                  <a:ext cx="3370387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/>
                    <a:t>тяжести</a:t>
                  </a:r>
                  <a:endParaRPr lang="ru-RU" sz="2800" baseline="-250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066C5C-482C-4608-A895-B9E81A839DB5}"/>
                    </a:ext>
                  </a:extLst>
                </p:cNvPr>
                <p:cNvSpPr txBox="1"/>
                <p:nvPr/>
              </p:nvSpPr>
              <p:spPr>
                <a:xfrm>
                  <a:off x="7674624" y="3295738"/>
                  <a:ext cx="1955885" cy="758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T</a:t>
                  </a:r>
                  <a:endParaRPr lang="ru-RU" sz="2800" baseline="-250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C2F4409-82E1-43A8-BC07-27AA17EC968D}"/>
                    </a:ext>
                  </a:extLst>
                </p:cNvPr>
                <p:cNvSpPr txBox="1"/>
                <p:nvPr/>
              </p:nvSpPr>
              <p:spPr>
                <a:xfrm>
                  <a:off x="9060664" y="4182542"/>
                  <a:ext cx="2379813" cy="834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F</a:t>
                  </a:r>
                  <a:r>
                    <a:rPr lang="ru-RU" sz="3200" baseline="-25000" dirty="0" err="1"/>
                    <a:t>электр</a:t>
                  </a:r>
                  <a:endParaRPr lang="ru-RU" sz="2800" baseline="-25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EC8D89A-12E0-4441-860E-179B48512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sz="28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ru-RU" sz="28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CFC7888-2E9E-49FB-ACA7-D96A1E0E18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6800" y="2832184"/>
                      <a:ext cx="323009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8947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5C052-3212-4882-9984-2B403B312E58}"/>
                </a:ext>
              </a:extLst>
            </p:cNvPr>
            <p:cNvSpPr txBox="1"/>
            <p:nvPr/>
          </p:nvSpPr>
          <p:spPr>
            <a:xfrm>
              <a:off x="4236632" y="1173810"/>
              <a:ext cx="4044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2</a:t>
              </a:r>
              <a:r>
                <a:rPr lang="en-US" sz="2800" dirty="0"/>
                <a:t>)</a:t>
              </a:r>
              <a:endParaRPr lang="ru-RU" sz="2800" dirty="0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2344D47-C102-494B-AC78-D7808C47A384}"/>
              </a:ext>
            </a:extLst>
          </p:cNvPr>
          <p:cNvGrpSpPr/>
          <p:nvPr/>
        </p:nvGrpSpPr>
        <p:grpSpPr>
          <a:xfrm>
            <a:off x="365289" y="865445"/>
            <a:ext cx="3535804" cy="5565065"/>
            <a:chOff x="8023518" y="906073"/>
            <a:chExt cx="3535804" cy="5565065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460416A9-345E-45D0-923B-B9446C1C6F2A}"/>
                </a:ext>
              </a:extLst>
            </p:cNvPr>
            <p:cNvSpPr/>
            <p:nvPr/>
          </p:nvSpPr>
          <p:spPr>
            <a:xfrm>
              <a:off x="8023518" y="906073"/>
              <a:ext cx="3535804" cy="55650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127A91-3ADC-40FF-94EB-A1F41820393B}"/>
                </a:ext>
              </a:extLst>
            </p:cNvPr>
            <p:cNvSpPr txBox="1"/>
            <p:nvPr/>
          </p:nvSpPr>
          <p:spPr>
            <a:xfrm>
              <a:off x="8036497" y="1078258"/>
              <a:ext cx="3429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1)</a:t>
              </a:r>
              <a:endParaRPr lang="ru-RU" sz="2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2F8B69-96AF-4498-AD43-3A9EDEAAE419}"/>
                </a:ext>
              </a:extLst>
            </p:cNvPr>
            <p:cNvSpPr txBox="1"/>
            <p:nvPr/>
          </p:nvSpPr>
          <p:spPr>
            <a:xfrm>
              <a:off x="8065124" y="1783660"/>
              <a:ext cx="3173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Проведем эксперимент </a:t>
              </a:r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546AFAFC-2408-406C-B94F-A413AB8C25E5}"/>
                </a:ext>
              </a:extLst>
            </p:cNvPr>
            <p:cNvGrpSpPr/>
            <p:nvPr/>
          </p:nvGrpSpPr>
          <p:grpSpPr>
            <a:xfrm>
              <a:off x="8133684" y="3470708"/>
              <a:ext cx="3275654" cy="2673807"/>
              <a:chOff x="2540292" y="922118"/>
              <a:chExt cx="6764538" cy="5521667"/>
            </a:xfrm>
          </p:grpSpPr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8AF8072-0ECE-4CCD-A665-9047AE3B3F2F}"/>
                  </a:ext>
                </a:extLst>
              </p:cNvPr>
              <p:cNvSpPr/>
              <p:nvPr/>
            </p:nvSpPr>
            <p:spPr>
              <a:xfrm>
                <a:off x="5384760" y="2618192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25FAEACA-ADCC-49F8-96B7-7733CDD8EF17}"/>
                  </a:ext>
                </a:extLst>
              </p:cNvPr>
              <p:cNvCxnSpPr/>
              <p:nvPr/>
            </p:nvCxnSpPr>
            <p:spPr>
              <a:xfrm flipV="1">
                <a:off x="5141142" y="1541059"/>
                <a:ext cx="423703" cy="25765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C4F02326-49CF-4A63-9B87-1C628DD82290}"/>
                  </a:ext>
                </a:extLst>
              </p:cNvPr>
              <p:cNvSpPr/>
              <p:nvPr/>
            </p:nvSpPr>
            <p:spPr>
              <a:xfrm flipV="1">
                <a:off x="4256307" y="1403548"/>
                <a:ext cx="4222675" cy="183492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5" name="Прямоугольник 19">
                <a:extLst>
                  <a:ext uri="{FF2B5EF4-FFF2-40B4-BE49-F238E27FC236}">
                    <a16:creationId xmlns:a16="http://schemas.microsoft.com/office/drawing/2014/main" id="{C2303394-CD47-4FA2-BFB7-96AC12E02815}"/>
                  </a:ext>
                </a:extLst>
              </p:cNvPr>
              <p:cNvSpPr/>
              <p:nvPr/>
            </p:nvSpPr>
            <p:spPr>
              <a:xfrm flipV="1">
                <a:off x="7901465" y="1284836"/>
                <a:ext cx="661271" cy="413385"/>
              </a:xfrm>
              <a:custGeom>
                <a:avLst/>
                <a:gdLst>
                  <a:gd name="connsiteX0" fmla="*/ 0 w 623171"/>
                  <a:gd name="connsiteY0" fmla="*/ 0 h 408188"/>
                  <a:gd name="connsiteX1" fmla="*/ 623171 w 623171"/>
                  <a:gd name="connsiteY1" fmla="*/ 0 h 408188"/>
                  <a:gd name="connsiteX2" fmla="*/ 623171 w 623171"/>
                  <a:gd name="connsiteY2" fmla="*/ 408188 h 408188"/>
                  <a:gd name="connsiteX3" fmla="*/ 0 w 623171"/>
                  <a:gd name="connsiteY3" fmla="*/ 408188 h 408188"/>
                  <a:gd name="connsiteX4" fmla="*/ 0 w 623171"/>
                  <a:gd name="connsiteY4" fmla="*/ 0 h 408188"/>
                  <a:gd name="connsiteX0" fmla="*/ 0 w 623171"/>
                  <a:gd name="connsiteY0" fmla="*/ 0 h 410244"/>
                  <a:gd name="connsiteX1" fmla="*/ 623171 w 623171"/>
                  <a:gd name="connsiteY1" fmla="*/ 0 h 410244"/>
                  <a:gd name="connsiteX2" fmla="*/ 623171 w 623171"/>
                  <a:gd name="connsiteY2" fmla="*/ 408188 h 410244"/>
                  <a:gd name="connsiteX3" fmla="*/ 153741 w 623171"/>
                  <a:gd name="connsiteY3" fmla="*/ 410244 h 410244"/>
                  <a:gd name="connsiteX4" fmla="*/ 0 w 623171"/>
                  <a:gd name="connsiteY4" fmla="*/ 408188 h 410244"/>
                  <a:gd name="connsiteX5" fmla="*/ 0 w 623171"/>
                  <a:gd name="connsiteY5" fmla="*/ 0 h 410244"/>
                  <a:gd name="connsiteX0" fmla="*/ 0 w 623171"/>
                  <a:gd name="connsiteY0" fmla="*/ 3141 h 413385"/>
                  <a:gd name="connsiteX1" fmla="*/ 140406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0 w 623171"/>
                  <a:gd name="connsiteY0" fmla="*/ 314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0 w 623171"/>
                  <a:gd name="connsiteY6" fmla="*/ 3141 h 413385"/>
                  <a:gd name="connsiteX0" fmla="*/ 36195 w 623171"/>
                  <a:gd name="connsiteY0" fmla="*/ 52671 h 413385"/>
                  <a:gd name="connsiteX1" fmla="*/ 176601 w 623171"/>
                  <a:gd name="connsiteY1" fmla="*/ 0 h 413385"/>
                  <a:gd name="connsiteX2" fmla="*/ 623171 w 623171"/>
                  <a:gd name="connsiteY2" fmla="*/ 3141 h 413385"/>
                  <a:gd name="connsiteX3" fmla="*/ 623171 w 623171"/>
                  <a:gd name="connsiteY3" fmla="*/ 411329 h 413385"/>
                  <a:gd name="connsiteX4" fmla="*/ 153741 w 623171"/>
                  <a:gd name="connsiteY4" fmla="*/ 413385 h 413385"/>
                  <a:gd name="connsiteX5" fmla="*/ 0 w 623171"/>
                  <a:gd name="connsiteY5" fmla="*/ 411329 h 413385"/>
                  <a:gd name="connsiteX6" fmla="*/ 36195 w 623171"/>
                  <a:gd name="connsiteY6" fmla="*/ 52671 h 413385"/>
                  <a:gd name="connsiteX0" fmla="*/ 7620 w 594596"/>
                  <a:gd name="connsiteY0" fmla="*/ 52671 h 413385"/>
                  <a:gd name="connsiteX1" fmla="*/ 148026 w 594596"/>
                  <a:gd name="connsiteY1" fmla="*/ 0 h 413385"/>
                  <a:gd name="connsiteX2" fmla="*/ 594596 w 594596"/>
                  <a:gd name="connsiteY2" fmla="*/ 3141 h 413385"/>
                  <a:gd name="connsiteX3" fmla="*/ 594596 w 594596"/>
                  <a:gd name="connsiteY3" fmla="*/ 411329 h 413385"/>
                  <a:gd name="connsiteX4" fmla="*/ 125166 w 594596"/>
                  <a:gd name="connsiteY4" fmla="*/ 413385 h 413385"/>
                  <a:gd name="connsiteX5" fmla="*/ 0 w 594596"/>
                  <a:gd name="connsiteY5" fmla="*/ 348464 h 413385"/>
                  <a:gd name="connsiteX6" fmla="*/ 7620 w 594596"/>
                  <a:gd name="connsiteY6" fmla="*/ 52671 h 413385"/>
                  <a:gd name="connsiteX0" fmla="*/ 74295 w 661271"/>
                  <a:gd name="connsiteY0" fmla="*/ 52671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74295 w 661271"/>
                  <a:gd name="connsiteY6" fmla="*/ 52671 h 413385"/>
                  <a:gd name="connsiteX0" fmla="*/ 11430 w 661271"/>
                  <a:gd name="connsiteY0" fmla="*/ 9648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11430 w 661271"/>
                  <a:gd name="connsiteY6" fmla="*/ 96486 h 413385"/>
                  <a:gd name="connsiteX0" fmla="*/ 5715 w 661271"/>
                  <a:gd name="connsiteY0" fmla="*/ 100296 h 413385"/>
                  <a:gd name="connsiteX1" fmla="*/ 214701 w 661271"/>
                  <a:gd name="connsiteY1" fmla="*/ 0 h 413385"/>
                  <a:gd name="connsiteX2" fmla="*/ 661271 w 661271"/>
                  <a:gd name="connsiteY2" fmla="*/ 3141 h 413385"/>
                  <a:gd name="connsiteX3" fmla="*/ 661271 w 661271"/>
                  <a:gd name="connsiteY3" fmla="*/ 411329 h 413385"/>
                  <a:gd name="connsiteX4" fmla="*/ 191841 w 661271"/>
                  <a:gd name="connsiteY4" fmla="*/ 413385 h 413385"/>
                  <a:gd name="connsiteX5" fmla="*/ 0 w 661271"/>
                  <a:gd name="connsiteY5" fmla="*/ 297029 h 413385"/>
                  <a:gd name="connsiteX6" fmla="*/ 5715 w 661271"/>
                  <a:gd name="connsiteY6" fmla="*/ 100296 h 41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271" h="413385">
                    <a:moveTo>
                      <a:pt x="5715" y="100296"/>
                    </a:moveTo>
                    <a:lnTo>
                      <a:pt x="214701" y="0"/>
                    </a:lnTo>
                    <a:lnTo>
                      <a:pt x="661271" y="3141"/>
                    </a:lnTo>
                    <a:lnTo>
                      <a:pt x="661271" y="411329"/>
                    </a:lnTo>
                    <a:lnTo>
                      <a:pt x="191841" y="413385"/>
                    </a:lnTo>
                    <a:lnTo>
                      <a:pt x="0" y="297029"/>
                    </a:lnTo>
                    <a:lnTo>
                      <a:pt x="5715" y="10029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4195F2C4-40D5-4418-A989-CB5AD83F3D63}"/>
                  </a:ext>
                </a:extLst>
              </p:cNvPr>
              <p:cNvSpPr/>
              <p:nvPr/>
            </p:nvSpPr>
            <p:spPr>
              <a:xfrm flipV="1">
                <a:off x="8363694" y="922118"/>
                <a:ext cx="282797" cy="49927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5D04B680-6125-42D4-AD65-E7BC0680E6AA}"/>
                  </a:ext>
                </a:extLst>
              </p:cNvPr>
              <p:cNvSpPr/>
              <p:nvPr/>
            </p:nvSpPr>
            <p:spPr>
              <a:xfrm flipV="1">
                <a:off x="7798506" y="5818478"/>
                <a:ext cx="1506324" cy="4081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F820C144-B70C-4020-9648-E8F03D5FF968}"/>
                  </a:ext>
                </a:extLst>
              </p:cNvPr>
              <p:cNvSpPr/>
              <p:nvPr/>
            </p:nvSpPr>
            <p:spPr>
              <a:xfrm>
                <a:off x="2540292" y="2566800"/>
                <a:ext cx="2883007" cy="32002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9" name="Овал 78">
                <a:extLst>
                  <a:ext uri="{FF2B5EF4-FFF2-40B4-BE49-F238E27FC236}">
                    <a16:creationId xmlns:a16="http://schemas.microsoft.com/office/drawing/2014/main" id="{A960C18B-A882-4473-ABAD-2DA66648A9EA}"/>
                  </a:ext>
                </a:extLst>
              </p:cNvPr>
              <p:cNvSpPr/>
              <p:nvPr/>
            </p:nvSpPr>
            <p:spPr>
              <a:xfrm>
                <a:off x="4965755" y="3949405"/>
                <a:ext cx="346841" cy="34684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47DAA3A0-D771-412A-8FAC-79A563212F64}"/>
                  </a:ext>
                </a:extLst>
              </p:cNvPr>
              <p:cNvSpPr/>
              <p:nvPr/>
            </p:nvSpPr>
            <p:spPr>
              <a:xfrm>
                <a:off x="5141143" y="4019355"/>
                <a:ext cx="110202" cy="982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945EA37-FCDC-4B03-A5E2-B017FD60C160}"/>
                  </a:ext>
                </a:extLst>
              </p:cNvPr>
              <p:cNvSpPr/>
              <p:nvPr/>
            </p:nvSpPr>
            <p:spPr>
              <a:xfrm>
                <a:off x="6851285" y="4990364"/>
                <a:ext cx="1249870" cy="11664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82" name="Соединитель: изогнутый 81">
                <a:extLst>
                  <a:ext uri="{FF2B5EF4-FFF2-40B4-BE49-F238E27FC236}">
                    <a16:creationId xmlns:a16="http://schemas.microsoft.com/office/drawing/2014/main" id="{FE37FB87-6E00-4506-B5A7-1179EC4E087A}"/>
                  </a:ext>
                </a:extLst>
              </p:cNvPr>
              <p:cNvCxnSpPr/>
              <p:nvPr/>
            </p:nvCxnSpPr>
            <p:spPr>
              <a:xfrm>
                <a:off x="6915424" y="3865780"/>
                <a:ext cx="15584" cy="12700"/>
              </a:xfrm>
              <a:prstGeom prst="curved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Соединитель: изогнутый 82">
                <a:extLst>
                  <a:ext uri="{FF2B5EF4-FFF2-40B4-BE49-F238E27FC236}">
                    <a16:creationId xmlns:a16="http://schemas.microsoft.com/office/drawing/2014/main" id="{9824F785-3FEF-41C7-B0EA-7F3FA04E91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190150" y="4946880"/>
                <a:ext cx="1164758" cy="700100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C23BA898-44D5-4E06-B59D-FB436E394DB6}"/>
                  </a:ext>
                </a:extLst>
              </p:cNvPr>
              <p:cNvSpPr/>
              <p:nvPr/>
            </p:nvSpPr>
            <p:spPr>
              <a:xfrm>
                <a:off x="3662649" y="5463992"/>
                <a:ext cx="4003309" cy="979793"/>
              </a:xfrm>
              <a:custGeom>
                <a:avLst/>
                <a:gdLst>
                  <a:gd name="connsiteX0" fmla="*/ 159399 w 4767329"/>
                  <a:gd name="connsiteY0" fmla="*/ 0 h 979793"/>
                  <a:gd name="connsiteX1" fmla="*/ 372 w 4767329"/>
                  <a:gd name="connsiteY1" fmla="*/ 365760 h 979793"/>
                  <a:gd name="connsiteX2" fmla="*/ 199155 w 4767329"/>
                  <a:gd name="connsiteY2" fmla="*/ 906449 h 979793"/>
                  <a:gd name="connsiteX3" fmla="*/ 851162 w 4767329"/>
                  <a:gd name="connsiteY3" fmla="*/ 930302 h 979793"/>
                  <a:gd name="connsiteX4" fmla="*/ 1614487 w 4767329"/>
                  <a:gd name="connsiteY4" fmla="*/ 492981 h 979793"/>
                  <a:gd name="connsiteX5" fmla="*/ 2854891 w 4767329"/>
                  <a:gd name="connsiteY5" fmla="*/ 795130 h 979793"/>
                  <a:gd name="connsiteX6" fmla="*/ 3387628 w 4767329"/>
                  <a:gd name="connsiteY6" fmla="*/ 636104 h 979793"/>
                  <a:gd name="connsiteX7" fmla="*/ 4469005 w 4767329"/>
                  <a:gd name="connsiteY7" fmla="*/ 834887 h 979793"/>
                  <a:gd name="connsiteX8" fmla="*/ 4747301 w 4767329"/>
                  <a:gd name="connsiteY8" fmla="*/ 429370 h 979793"/>
                  <a:gd name="connsiteX9" fmla="*/ 4723447 w 4767329"/>
                  <a:gd name="connsiteY9" fmla="*/ 437322 h 97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7329" h="979793">
                    <a:moveTo>
                      <a:pt x="159399" y="0"/>
                    </a:moveTo>
                    <a:cubicBezTo>
                      <a:pt x="76572" y="107342"/>
                      <a:pt x="-6254" y="214685"/>
                      <a:pt x="372" y="365760"/>
                    </a:cubicBezTo>
                    <a:cubicBezTo>
                      <a:pt x="6998" y="516835"/>
                      <a:pt x="57357" y="812359"/>
                      <a:pt x="199155" y="906449"/>
                    </a:cubicBezTo>
                    <a:cubicBezTo>
                      <a:pt x="340953" y="1000539"/>
                      <a:pt x="615273" y="999213"/>
                      <a:pt x="851162" y="930302"/>
                    </a:cubicBezTo>
                    <a:cubicBezTo>
                      <a:pt x="1087051" y="861391"/>
                      <a:pt x="1280532" y="515510"/>
                      <a:pt x="1614487" y="492981"/>
                    </a:cubicBezTo>
                    <a:cubicBezTo>
                      <a:pt x="1948442" y="470452"/>
                      <a:pt x="2559368" y="771276"/>
                      <a:pt x="2854891" y="795130"/>
                    </a:cubicBezTo>
                    <a:cubicBezTo>
                      <a:pt x="3150414" y="818984"/>
                      <a:pt x="3118609" y="629478"/>
                      <a:pt x="3387628" y="636104"/>
                    </a:cubicBezTo>
                    <a:cubicBezTo>
                      <a:pt x="3656647" y="642730"/>
                      <a:pt x="4242393" y="869343"/>
                      <a:pt x="4469005" y="834887"/>
                    </a:cubicBezTo>
                    <a:cubicBezTo>
                      <a:pt x="4695617" y="800431"/>
                      <a:pt x="4747301" y="429370"/>
                      <a:pt x="4747301" y="429370"/>
                    </a:cubicBezTo>
                    <a:cubicBezTo>
                      <a:pt x="4789708" y="363109"/>
                      <a:pt x="4756577" y="400215"/>
                      <a:pt x="4723447" y="437322"/>
                    </a:cubicBezTo>
                  </a:path>
                </a:pathLst>
              </a:cu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203E8EAA-A672-4A47-B991-62DABF4AB949}"/>
                  </a:ext>
                </a:extLst>
              </p:cNvPr>
              <p:cNvSpPr/>
              <p:nvPr/>
            </p:nvSpPr>
            <p:spPr>
              <a:xfrm>
                <a:off x="7221887" y="5139041"/>
                <a:ext cx="576619" cy="1762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DABC930D-80AE-451F-B06A-30A26AA25C7F}"/>
                  </a:ext>
                </a:extLst>
              </p:cNvPr>
              <p:cNvSpPr/>
              <p:nvPr/>
            </p:nvSpPr>
            <p:spPr>
              <a:xfrm flipV="1">
                <a:off x="7754297" y="1434622"/>
                <a:ext cx="609397" cy="121344"/>
              </a:xfrm>
              <a:prstGeom prst="rect">
                <a:avLst/>
              </a:prstGeom>
              <a:solidFill>
                <a:srgbClr val="D1B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8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0245DB-36B5-4091-ABE7-95C35CC3E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Расставим силы на схеме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4F8E14-A1E6-48AE-B496-1BC97227F3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7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91B242C-8758-413C-BD2B-CE0783323FCD}"/>
              </a:ext>
            </a:extLst>
          </p:cNvPr>
          <p:cNvCxnSpPr>
            <a:cxnSpLocks/>
          </p:cNvCxnSpPr>
          <p:nvPr/>
        </p:nvCxnSpPr>
        <p:spPr>
          <a:xfrm flipV="1">
            <a:off x="1962826" y="742506"/>
            <a:ext cx="664998" cy="208858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FCE3E5-E9C1-4444-BA76-B82E187870E3}"/>
              </a:ext>
            </a:extLst>
          </p:cNvPr>
          <p:cNvSpPr/>
          <p:nvPr/>
        </p:nvSpPr>
        <p:spPr>
          <a:xfrm>
            <a:off x="204036" y="1918047"/>
            <a:ext cx="1844702" cy="32002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D364DB4-BEE9-413D-BA6C-885933EFD526}"/>
              </a:ext>
            </a:extLst>
          </p:cNvPr>
          <p:cNvSpPr/>
          <p:nvPr/>
        </p:nvSpPr>
        <p:spPr>
          <a:xfrm>
            <a:off x="1669446" y="2920168"/>
            <a:ext cx="346841" cy="3468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BDB048-E559-4505-AADE-38DEB05F017C}"/>
              </a:ext>
            </a:extLst>
          </p:cNvPr>
          <p:cNvCxnSpPr>
            <a:cxnSpLocks/>
          </p:cNvCxnSpPr>
          <p:nvPr/>
        </p:nvCxnSpPr>
        <p:spPr>
          <a:xfrm>
            <a:off x="2648845" y="742506"/>
            <a:ext cx="23483" cy="1106646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598601A-712C-4E0A-A5BB-55388D5AF654}"/>
              </a:ext>
            </a:extLst>
          </p:cNvPr>
          <p:cNvCxnSpPr/>
          <p:nvPr/>
        </p:nvCxnSpPr>
        <p:spPr>
          <a:xfrm>
            <a:off x="2074721" y="3040381"/>
            <a:ext cx="762002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7486B45-A35C-4C5F-BA84-72D83A04D3FC}"/>
              </a:ext>
            </a:extLst>
          </p:cNvPr>
          <p:cNvCxnSpPr>
            <a:cxnSpLocks/>
          </p:cNvCxnSpPr>
          <p:nvPr/>
        </p:nvCxnSpPr>
        <p:spPr>
          <a:xfrm>
            <a:off x="1823779" y="3292777"/>
            <a:ext cx="12220" cy="64577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2654B29-3CC3-4FBA-AFCC-680CEBF7C6CF}"/>
              </a:ext>
            </a:extLst>
          </p:cNvPr>
          <p:cNvCxnSpPr>
            <a:cxnSpLocks/>
          </p:cNvCxnSpPr>
          <p:nvPr/>
        </p:nvCxnSpPr>
        <p:spPr>
          <a:xfrm flipV="1">
            <a:off x="1869907" y="2240291"/>
            <a:ext cx="199864" cy="61591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70A731-833B-47A1-A2DD-7A2374AFF755}"/>
              </a:ext>
            </a:extLst>
          </p:cNvPr>
          <p:cNvSpPr/>
          <p:nvPr/>
        </p:nvSpPr>
        <p:spPr>
          <a:xfrm>
            <a:off x="2736150" y="1750511"/>
            <a:ext cx="1844702" cy="3308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23306-3FC7-4A20-BA3E-98194328D051}"/>
              </a:ext>
            </a:extLst>
          </p:cNvPr>
          <p:cNvSpPr txBox="1"/>
          <p:nvPr/>
        </p:nvSpPr>
        <p:spPr>
          <a:xfrm>
            <a:off x="514949" y="3192229"/>
            <a:ext cx="3370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ru-RU" sz="3200" baseline="-25000" dirty="0"/>
              <a:t>тяжести</a:t>
            </a:r>
            <a:endParaRPr lang="ru-RU" sz="28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5EBD-AB56-4E65-BC29-7445DEAD8618}"/>
              </a:ext>
            </a:extLst>
          </p:cNvPr>
          <p:cNvSpPr txBox="1"/>
          <p:nvPr/>
        </p:nvSpPr>
        <p:spPr>
          <a:xfrm>
            <a:off x="1649666" y="1752168"/>
            <a:ext cx="195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  <a:r>
              <a:rPr lang="ru-RU" sz="3200" baseline="-25000" dirty="0"/>
              <a:t>натяжения</a:t>
            </a:r>
            <a:endParaRPr lang="ru-RU" sz="28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B02F7-7D5E-43DE-AA4D-E2104AEA989B}"/>
              </a:ext>
            </a:extLst>
          </p:cNvPr>
          <p:cNvSpPr txBox="1"/>
          <p:nvPr/>
        </p:nvSpPr>
        <p:spPr>
          <a:xfrm>
            <a:off x="2054675" y="3056064"/>
            <a:ext cx="237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ru-RU" sz="3200" baseline="-25000" dirty="0"/>
              <a:t>электрическая</a:t>
            </a:r>
            <a:endParaRPr lang="ru-RU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11907F-580D-48DD-9B29-A0A170C0F714}"/>
                  </a:ext>
                </a:extLst>
              </p:cNvPr>
              <p:cNvSpPr txBox="1"/>
              <p:nvPr/>
            </p:nvSpPr>
            <p:spPr>
              <a:xfrm>
                <a:off x="5049946" y="1291385"/>
                <a:ext cx="5648533" cy="14073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ru-RU" sz="4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4400" b="0" i="1" smtClean="0">
                                  <a:latin typeface="Cambria Math" panose="02040503050406030204" pitchFamily="18" charset="0"/>
                                </a:rPr>
                                <m:t>электрическая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4400" b="0" i="1" smtClean="0">
                                  <a:latin typeface="Cambria Math" panose="02040503050406030204" pitchFamily="18" charset="0"/>
                                </a:rPr>
                                <m:t>тяжести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11907F-580D-48DD-9B29-A0A170C0F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46" y="1291385"/>
                <a:ext cx="5648533" cy="14073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F13A2-A120-4676-A4F1-015207E9778F}"/>
                  </a:ext>
                </a:extLst>
              </p:cNvPr>
              <p:cNvSpPr txBox="1"/>
              <p:nvPr/>
            </p:nvSpPr>
            <p:spPr>
              <a:xfrm>
                <a:off x="2315325" y="1315212"/>
                <a:ext cx="323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F13A2-A120-4676-A4F1-015207E97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25" y="1315212"/>
                <a:ext cx="3230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AAB994-18E1-412C-8041-6D571F0AF522}"/>
                  </a:ext>
                </a:extLst>
              </p:cNvPr>
              <p:cNvSpPr txBox="1"/>
              <p:nvPr/>
            </p:nvSpPr>
            <p:spPr>
              <a:xfrm>
                <a:off x="5049946" y="2961960"/>
                <a:ext cx="4857295" cy="13864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ru-RU" sz="4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ru-RU" sz="440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AAB994-18E1-412C-8041-6D571F0A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46" y="2961960"/>
                <a:ext cx="4857295" cy="13864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8F11D6-CA60-431D-9D60-3C402FEC489F}"/>
                  </a:ext>
                </a:extLst>
              </p:cNvPr>
              <p:cNvSpPr txBox="1"/>
              <p:nvPr/>
            </p:nvSpPr>
            <p:spPr>
              <a:xfrm>
                <a:off x="5049946" y="4663631"/>
                <a:ext cx="4295527" cy="1247586"/>
              </a:xfrm>
              <a:prstGeom prst="rect">
                <a:avLst/>
              </a:prstGeom>
              <a:solidFill>
                <a:srgbClr val="FC6256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8F11D6-CA60-431D-9D60-3C402FEC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46" y="4663631"/>
                <a:ext cx="4295527" cy="1247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9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0245DB-36B5-4091-ABE7-95C35CC3E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Расставим силы на схеме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4F8E14-A1E6-48AE-B496-1BC97227F3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8F11D6-CA60-431D-9D60-3C402FEC489F}"/>
                  </a:ext>
                </a:extLst>
              </p:cNvPr>
              <p:cNvSpPr txBox="1"/>
              <p:nvPr/>
            </p:nvSpPr>
            <p:spPr>
              <a:xfrm>
                <a:off x="80640" y="964803"/>
                <a:ext cx="3722677" cy="12475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4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8F11D6-CA60-431D-9D60-3C402FEC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" y="964803"/>
                <a:ext cx="3722677" cy="1247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402A83-BE3E-4AB9-A50E-6B79510DA0FA}"/>
                  </a:ext>
                </a:extLst>
              </p:cNvPr>
              <p:cNvSpPr txBox="1"/>
              <p:nvPr/>
            </p:nvSpPr>
            <p:spPr>
              <a:xfrm>
                <a:off x="80640" y="2313390"/>
                <a:ext cx="2074844" cy="13599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402A83-BE3E-4AB9-A50E-6B79510D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" y="2313390"/>
                <a:ext cx="2074844" cy="1359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A20FC2-A4CE-412B-A876-7502E56C05EC}"/>
                  </a:ext>
                </a:extLst>
              </p:cNvPr>
              <p:cNvSpPr txBox="1"/>
              <p:nvPr/>
            </p:nvSpPr>
            <p:spPr>
              <a:xfrm>
                <a:off x="80640" y="3774315"/>
                <a:ext cx="4752672" cy="1495089"/>
              </a:xfrm>
              <a:prstGeom prst="rect">
                <a:avLst/>
              </a:prstGeom>
              <a:solidFill>
                <a:srgbClr val="FC6256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𝑡𝑔</m:t>
                      </m:r>
                      <m:d>
                        <m:dPr>
                          <m:ctrlPr>
                            <a:rPr lang="ru-RU" sz="4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ru-RU" sz="4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A20FC2-A4CE-412B-A876-7502E56C0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" y="3774315"/>
                <a:ext cx="4752672" cy="1495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65825D-0BE9-4220-B84A-DF8CB7DFA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54910"/>
              </p:ext>
            </p:extLst>
          </p:nvPr>
        </p:nvGraphicFramePr>
        <p:xfrm>
          <a:off x="4696691" y="1146829"/>
          <a:ext cx="8902163" cy="7057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r:id="rId6" imgW="3892320" imgH="3085920" progId="">
                  <p:embed/>
                </p:oleObj>
              </mc:Choice>
              <mc:Fallback>
                <p:oleObj r:id="rId6" imgW="3892320" imgH="3085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6691" y="1146829"/>
                        <a:ext cx="8902163" cy="7057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9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1C231F0-514D-4505-89EB-E403C03EA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Рассчитаем напряженность пластины конечных размеров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4491E-77A5-4094-85F9-B9039DB0B8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A27E8C-1FE8-9843-A47B-9490F8A0C55F}" type="slidenum">
              <a:rPr lang="ru-RU" smtClean="0"/>
              <a:t>9</a:t>
            </a:fld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49EB65-0B51-425C-9371-BA4AC6452522}"/>
              </a:ext>
            </a:extLst>
          </p:cNvPr>
          <p:cNvSpPr/>
          <p:nvPr/>
        </p:nvSpPr>
        <p:spPr>
          <a:xfrm>
            <a:off x="0" y="1331757"/>
            <a:ext cx="3220278" cy="4413388"/>
          </a:xfrm>
          <a:prstGeom prst="rect">
            <a:avLst/>
          </a:prstGeom>
          <a:solidFill>
            <a:schemeClr val="accent3">
              <a:alpha val="61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A7F129-61B4-402C-A28B-0D0E10E8FCB2}"/>
              </a:ext>
            </a:extLst>
          </p:cNvPr>
          <p:cNvSpPr/>
          <p:nvPr/>
        </p:nvSpPr>
        <p:spPr>
          <a:xfrm>
            <a:off x="3220277" y="24661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72CC230-75F6-4440-A9FC-B7DBD1FA027F}"/>
              </a:ext>
            </a:extLst>
          </p:cNvPr>
          <p:cNvCxnSpPr>
            <a:cxnSpLocks/>
          </p:cNvCxnSpPr>
          <p:nvPr/>
        </p:nvCxnSpPr>
        <p:spPr>
          <a:xfrm>
            <a:off x="1964823" y="2455718"/>
            <a:ext cx="1155211" cy="295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2526064-7A4C-4B6C-A424-53AEC3E1B907}"/>
              </a:ext>
            </a:extLst>
          </p:cNvPr>
          <p:cNvCxnSpPr>
            <a:cxnSpLocks/>
          </p:cNvCxnSpPr>
          <p:nvPr/>
        </p:nvCxnSpPr>
        <p:spPr>
          <a:xfrm>
            <a:off x="1964823" y="1614602"/>
            <a:ext cx="0" cy="7652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41B1510-4804-4880-9412-A38F7EDF317C}"/>
              </a:ext>
            </a:extLst>
          </p:cNvPr>
          <p:cNvCxnSpPr>
            <a:cxnSpLocks/>
          </p:cNvCxnSpPr>
          <p:nvPr/>
        </p:nvCxnSpPr>
        <p:spPr>
          <a:xfrm flipH="1">
            <a:off x="683907" y="2470478"/>
            <a:ext cx="1221970" cy="612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FF8364D7-F92A-425E-9A6D-563A425AAB06}"/>
              </a:ext>
            </a:extLst>
          </p:cNvPr>
          <p:cNvCxnSpPr>
            <a:cxnSpLocks/>
          </p:cNvCxnSpPr>
          <p:nvPr/>
        </p:nvCxnSpPr>
        <p:spPr>
          <a:xfrm>
            <a:off x="1964823" y="2557210"/>
            <a:ext cx="95844" cy="2332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7862BD7-211B-422C-869D-ECF6F623C4BD}"/>
              </a:ext>
            </a:extLst>
          </p:cNvPr>
          <p:cNvCxnSpPr>
            <a:cxnSpLocks/>
          </p:cNvCxnSpPr>
          <p:nvPr/>
        </p:nvCxnSpPr>
        <p:spPr>
          <a:xfrm flipH="1">
            <a:off x="2060667" y="2134152"/>
            <a:ext cx="650118" cy="2495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C4C4F4-FD6B-4FCD-8FFD-60C4FCC9533A}"/>
              </a:ext>
            </a:extLst>
          </p:cNvPr>
          <p:cNvSpPr txBox="1"/>
          <p:nvPr/>
        </p:nvSpPr>
        <p:spPr>
          <a:xfrm>
            <a:off x="1610138" y="1876641"/>
            <a:ext cx="75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FE7E3B-34E1-4291-A168-9226EBA41BFF}"/>
              </a:ext>
            </a:extLst>
          </p:cNvPr>
          <p:cNvSpPr txBox="1"/>
          <p:nvPr/>
        </p:nvSpPr>
        <p:spPr>
          <a:xfrm>
            <a:off x="1682120" y="3503826"/>
            <a:ext cx="75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E5B3A-A2E2-4569-9FF6-C023D2E6037B}"/>
              </a:ext>
            </a:extLst>
          </p:cNvPr>
          <p:cNvSpPr txBox="1"/>
          <p:nvPr/>
        </p:nvSpPr>
        <p:spPr>
          <a:xfrm>
            <a:off x="853045" y="2510047"/>
            <a:ext cx="75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4</a:t>
            </a:r>
            <a:endParaRPr lang="ru-RU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DFE185-B916-445B-A8CB-95008B2BBD92}"/>
              </a:ext>
            </a:extLst>
          </p:cNvPr>
          <p:cNvSpPr txBox="1"/>
          <p:nvPr/>
        </p:nvSpPr>
        <p:spPr>
          <a:xfrm>
            <a:off x="2189888" y="1876641"/>
            <a:ext cx="75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ru-RU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BA249C-70E6-425F-833B-79166351B227}"/>
              </a:ext>
            </a:extLst>
          </p:cNvPr>
          <p:cNvSpPr txBox="1"/>
          <p:nvPr/>
        </p:nvSpPr>
        <p:spPr>
          <a:xfrm>
            <a:off x="2385800" y="2485238"/>
            <a:ext cx="75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DDFF69DF-1C5C-4B43-9EC5-EC9B2366E3C1}"/>
              </a:ext>
            </a:extLst>
          </p:cNvPr>
          <p:cNvCxnSpPr/>
          <p:nvPr/>
        </p:nvCxnSpPr>
        <p:spPr>
          <a:xfrm flipV="1">
            <a:off x="442588" y="4323730"/>
            <a:ext cx="2926578" cy="1645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10F3499-C9DE-4180-A43E-63DEA98F40AB}"/>
              </a:ext>
            </a:extLst>
          </p:cNvPr>
          <p:cNvCxnSpPr>
            <a:cxnSpLocks/>
          </p:cNvCxnSpPr>
          <p:nvPr/>
        </p:nvCxnSpPr>
        <p:spPr>
          <a:xfrm flipV="1">
            <a:off x="442588" y="2134152"/>
            <a:ext cx="0" cy="3870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73B2441-01A9-4825-B3BF-EA3585DD8C70}"/>
              </a:ext>
            </a:extLst>
          </p:cNvPr>
          <p:cNvSpPr txBox="1"/>
          <p:nvPr/>
        </p:nvSpPr>
        <p:spPr>
          <a:xfrm>
            <a:off x="3048751" y="4008051"/>
            <a:ext cx="6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37F7CC-BF7A-4600-8625-DEDD38CD88C5}"/>
              </a:ext>
            </a:extLst>
          </p:cNvPr>
          <p:cNvSpPr txBox="1"/>
          <p:nvPr/>
        </p:nvSpPr>
        <p:spPr>
          <a:xfrm>
            <a:off x="39028" y="2187878"/>
            <a:ext cx="6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2A823-D518-4CE9-83E3-8B404D2AC02B}"/>
              </a:ext>
            </a:extLst>
          </p:cNvPr>
          <p:cNvSpPr txBox="1"/>
          <p:nvPr/>
        </p:nvSpPr>
        <p:spPr>
          <a:xfrm>
            <a:off x="1414000" y="2587428"/>
            <a:ext cx="129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(0;0)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F2AFF6-C20B-4017-9F07-BD724B5B7E63}"/>
                  </a:ext>
                </a:extLst>
              </p:cNvPr>
              <p:cNvSpPr txBox="1"/>
              <p:nvPr/>
            </p:nvSpPr>
            <p:spPr>
              <a:xfrm>
                <a:off x="4847232" y="2115876"/>
                <a:ext cx="5265031" cy="345787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𝜋𝜀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pPr algn="ctr"/>
                <a:endParaRPr lang="ru-RU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F2AFF6-C20B-4017-9F07-BD724B5B7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32" y="2115876"/>
                <a:ext cx="5265031" cy="3457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B5254E-B360-4040-8A91-C3A8E2D653EA}"/>
                  </a:ext>
                </a:extLst>
              </p:cNvPr>
              <p:cNvSpPr txBox="1"/>
              <p:nvPr/>
            </p:nvSpPr>
            <p:spPr>
              <a:xfrm>
                <a:off x="3716938" y="3252011"/>
                <a:ext cx="8437417" cy="2250744"/>
              </a:xfrm>
              <a:prstGeom prst="rect">
                <a:avLst/>
              </a:prstGeom>
              <a:solidFill>
                <a:srgbClr val="FEBB00"/>
              </a:solidFill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trlPr>
                            <a:rPr lang="ru-RU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ru-RU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ru-RU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𝑑𝑥𝑑𝑦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sz="4000" i="1" baseline="300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4000" i="1" baseline="30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B5254E-B360-4040-8A91-C3A8E2D6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938" y="3252011"/>
                <a:ext cx="8437417" cy="2250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7A43D3-291B-40CA-AC52-54F03C96438D}"/>
                  </a:ext>
                </a:extLst>
              </p:cNvPr>
              <p:cNvSpPr txBox="1"/>
              <p:nvPr/>
            </p:nvSpPr>
            <p:spPr>
              <a:xfrm>
                <a:off x="2513061" y="1331726"/>
                <a:ext cx="9251253" cy="2732799"/>
              </a:xfrm>
              <a:prstGeom prst="rect">
                <a:avLst/>
              </a:prstGeom>
              <a:solidFill>
                <a:srgbClr val="FC6256"/>
              </a:solidFill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u-RU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𝑘𝑈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arctg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40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𝑎𝑗</m:t>
                                  </m:r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40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40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𝑎𝑗</m:t>
                                      </m:r>
                                      <m:r>
                                        <a:rPr lang="en-US" sz="40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4000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7A43D3-291B-40CA-AC52-54F03C964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61" y="1331726"/>
                <a:ext cx="9251253" cy="273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DE9E9C-4402-45ED-8C3D-537F93754173}"/>
                  </a:ext>
                </a:extLst>
              </p:cNvPr>
              <p:cNvSpPr txBox="1"/>
              <p:nvPr/>
            </p:nvSpPr>
            <p:spPr>
              <a:xfrm>
                <a:off x="2542428" y="4023961"/>
                <a:ext cx="9251253" cy="2074607"/>
              </a:xfrm>
              <a:prstGeom prst="rect">
                <a:avLst/>
              </a:prstGeom>
              <a:solidFill>
                <a:srgbClr val="C09CD4"/>
              </a:solidFill>
              <a:ln w="762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u-RU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𝑘𝑈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arctg</m:t>
                      </m:r>
                      <m:r>
                        <a:rPr lang="en-US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u-RU" sz="4000" i="1" baseline="30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4000" i="1" baseline="30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4000" i="1" baseline="30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DE9E9C-4402-45ED-8C3D-537F9375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28" y="4023961"/>
                <a:ext cx="9251253" cy="2074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6064</TotalTime>
  <Words>1029</Words>
  <Application>Microsoft Office PowerPoint</Application>
  <PresentationFormat>Широкоэкранный</PresentationFormat>
  <Paragraphs>274</Paragraphs>
  <Slides>31</Slides>
  <Notes>0</Notes>
  <HiddenSlides>10</HiddenSlides>
  <MMClips>2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Демонстрация</vt:lpstr>
      <vt:lpstr>Презентация PowerPoint</vt:lpstr>
      <vt:lpstr>Эксперимент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Вычисление заряда. Решение обратной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эксперимента</vt:lpstr>
      <vt:lpstr>Презентация PowerPoint</vt:lpstr>
      <vt:lpstr>Применим закон Кулона для точной оценки напряженности поля</vt:lpstr>
      <vt:lpstr>Вычислим значения</vt:lpstr>
      <vt:lpstr>Вычислим значения</vt:lpstr>
      <vt:lpstr>Презентация PowerPoint</vt:lpstr>
      <vt:lpstr>Демонстрация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Librarian</dc:creator>
  <cp:lastModifiedBy>Librarian</cp:lastModifiedBy>
  <cp:revision>631</cp:revision>
  <dcterms:created xsi:type="dcterms:W3CDTF">2023-12-10T18:33:44Z</dcterms:created>
  <dcterms:modified xsi:type="dcterms:W3CDTF">2024-06-24T06:14:26Z</dcterms:modified>
</cp:coreProperties>
</file>